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14" r:id="rId13"/>
  </p:sldMasterIdLst>
  <p:notesMasterIdLst>
    <p:notesMasterId r:id="rId41"/>
  </p:notesMasterIdLst>
  <p:sldIdLst>
    <p:sldId id="369" r:id="rId14"/>
    <p:sldId id="370" r:id="rId15"/>
    <p:sldId id="268" r:id="rId16"/>
    <p:sldId id="344" r:id="rId17"/>
    <p:sldId id="345" r:id="rId18"/>
    <p:sldId id="347" r:id="rId19"/>
    <p:sldId id="348" r:id="rId20"/>
    <p:sldId id="349" r:id="rId21"/>
    <p:sldId id="350" r:id="rId22"/>
    <p:sldId id="353" r:id="rId23"/>
    <p:sldId id="381" r:id="rId24"/>
    <p:sldId id="379" r:id="rId25"/>
    <p:sldId id="377" r:id="rId26"/>
    <p:sldId id="356" r:id="rId27"/>
    <p:sldId id="357" r:id="rId28"/>
    <p:sldId id="358" r:id="rId29"/>
    <p:sldId id="359" r:id="rId30"/>
    <p:sldId id="374" r:id="rId31"/>
    <p:sldId id="363" r:id="rId32"/>
    <p:sldId id="364" r:id="rId33"/>
    <p:sldId id="365" r:id="rId34"/>
    <p:sldId id="375" r:id="rId35"/>
    <p:sldId id="366" r:id="rId36"/>
    <p:sldId id="368" r:id="rId37"/>
    <p:sldId id="367" r:id="rId38"/>
    <p:sldId id="371" r:id="rId39"/>
    <p:sldId id="3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8766" autoAdjust="0"/>
  </p:normalViewPr>
  <p:slideViewPr>
    <p:cSldViewPr snapToGrid="0">
      <p:cViewPr varScale="1">
        <p:scale>
          <a:sx n="102" d="100"/>
          <a:sy n="102" d="100"/>
        </p:scale>
        <p:origin x="126" y="156"/>
      </p:cViewPr>
      <p:guideLst/>
    </p:cSldViewPr>
  </p:slideViewPr>
  <p:outlineViewPr>
    <p:cViewPr>
      <p:scale>
        <a:sx n="33" d="100"/>
        <a:sy n="33" d="100"/>
      </p:scale>
      <p:origin x="0" y="-9048"/>
    </p:cViewPr>
  </p:outlin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70" d="100"/>
          <a:sy n="70" d="100"/>
        </p:scale>
        <p:origin x="276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16903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1442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6959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014869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100831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10/10/2013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2256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1517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4108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Finance (CM+ Insurance)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Risk/Analytics</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ESG/ALM </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Media</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Encode/Transcode</a:t>
            </a:r>
          </a:p>
          <a:p>
            <a:pPr marL="914400" lvl="1" indent="-457200">
              <a:lnSpc>
                <a:spcPct val="90000"/>
              </a:lnSpc>
              <a:spcBef>
                <a:spcPct val="20000"/>
              </a:spcBef>
              <a:buSzPct val="90000"/>
              <a:buFont typeface="Wingdings" pitchFamily="2" charset="2"/>
              <a:buChar char="§"/>
            </a:pPr>
            <a:r>
              <a:rPr lang="en-GB" sz="2400" dirty="0" smtClean="0">
                <a:solidFill>
                  <a:srgbClr val="FF0000"/>
                </a:solidFill>
                <a:effectLst>
                  <a:outerShdw blurRad="63500" algn="ctr" rotWithShape="0">
                    <a:srgbClr val="FFFFFF">
                      <a:alpha val="50000"/>
                    </a:srgbClr>
                  </a:outerShdw>
                </a:effectLst>
              </a:rPr>
              <a:t>Analytics</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Life science</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Genomics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Cell profiling</a:t>
            </a:r>
          </a:p>
          <a:p>
            <a:pPr marL="457200" indent="-457200">
              <a:lnSpc>
                <a:spcPct val="90000"/>
              </a:lnSpc>
              <a:spcBef>
                <a:spcPct val="20000"/>
              </a:spcBef>
              <a:buSzPct val="90000"/>
              <a:buFont typeface="Wingdings" pitchFamily="2" charset="2"/>
              <a:buChar char="ü"/>
            </a:pPr>
            <a:r>
              <a:rPr lang="en-GB" sz="2800" dirty="0" smtClean="0">
                <a:solidFill>
                  <a:srgbClr val="FF0000"/>
                </a:solidFill>
                <a:effectLst>
                  <a:outerShdw blurRad="63500" algn="ctr" rotWithShape="0">
                    <a:srgbClr val="FFFFFF">
                      <a:alpha val="50000"/>
                    </a:srgbClr>
                  </a:outerShdw>
                </a:effectLst>
              </a:rPr>
              <a:t>Engineering/Universities</a:t>
            </a:r>
          </a:p>
          <a:p>
            <a:pPr marL="914400" lvl="1" indent="-457200">
              <a:lnSpc>
                <a:spcPct val="90000"/>
              </a:lnSpc>
              <a:spcBef>
                <a:spcPct val="20000"/>
              </a:spcBef>
              <a:buSzPct val="90000"/>
              <a:buFont typeface="Wingdings" pitchFamily="2" charset="2"/>
              <a:buChar char="ü"/>
            </a:pPr>
            <a:r>
              <a:rPr lang="en-GB" sz="2400" dirty="0" smtClean="0">
                <a:solidFill>
                  <a:srgbClr val="FF0000"/>
                </a:solidFill>
                <a:effectLst>
                  <a:outerShdw blurRad="63500" algn="ctr" rotWithShape="0">
                    <a:srgbClr val="FFFFFF">
                      <a:alpha val="50000"/>
                    </a:srgbClr>
                  </a:outerShdw>
                </a:effectLst>
              </a:rPr>
              <a:t>Some optimisation simulations</a:t>
            </a:r>
            <a:endParaRPr lang="en-GB" sz="2400" b="1" dirty="0" smtClean="0">
              <a:solidFill>
                <a:srgbClr val="FF0000"/>
              </a:solidFill>
              <a:effectLst>
                <a:outerShdw blurRad="63500" algn="ctr" rotWithShape="0">
                  <a:srgbClr val="FFFFFF">
                    <a:alpha val="50000"/>
                  </a:srgbClr>
                </a:outerShdw>
              </a:effectLst>
            </a:endParaRPr>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40813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high</a:t>
            </a:r>
            <a:r>
              <a:rPr lang="en-US" baseline="0" dirty="0" smtClean="0"/>
              <a:t> bandwidth low latency interconnects</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8</a:t>
            </a:fld>
            <a:endParaRPr lang="en-GB"/>
          </a:p>
        </p:txBody>
      </p:sp>
    </p:spTree>
    <p:extLst>
      <p:ext uri="{BB962C8B-B14F-4D97-AF65-F5344CB8AC3E}">
        <p14:creationId xmlns:p14="http://schemas.microsoft.com/office/powerpoint/2010/main" val="248153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MS-MPI</a:t>
            </a:r>
            <a:r>
              <a:rPr lang="en-GB" baseline="0" dirty="0" smtClean="0"/>
              <a:t> provides an </a:t>
            </a:r>
            <a:r>
              <a:rPr lang="en-GB" baseline="0" dirty="0" err="1" smtClean="0"/>
              <a:t>mpiexec.exec</a:t>
            </a:r>
            <a:r>
              <a:rPr lang="en-GB" baseline="0" dirty="0" smtClean="0"/>
              <a:t> which can be used to execute application nodes on the cluster and pass messages and collect results</a:t>
            </a:r>
          </a:p>
          <a:p>
            <a:r>
              <a:rPr lang="en-GB" baseline="0" dirty="0" err="1" smtClean="0"/>
              <a:t>NetworkDirect</a:t>
            </a:r>
            <a:r>
              <a:rPr lang="en-GB" baseline="0" dirty="0" smtClean="0"/>
              <a:t> skips Winsock and TCP/IP stack so has a much faster completion time and uses less CPU cycles</a:t>
            </a:r>
          </a:p>
          <a:p>
            <a:r>
              <a:rPr lang="en-GB" baseline="0" dirty="0" smtClean="0"/>
              <a:t>MPI is used for inter-process communication and MS-MPI contains 160 APIs which allow messages to be sent and received from the processes which are part of </a:t>
            </a:r>
            <a:r>
              <a:rPr lang="en-GB" baseline="0" smtClean="0"/>
              <a:t>the communicator</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C38D358-6C7D-4EB9-872B-936D4D97144B}"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2126590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00218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0422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7963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28161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01856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859668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27733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0020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40213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45142391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10/10/2013</a:t>
            </a:fld>
            <a:endParaRPr lang="en-GB">
              <a:solidFill>
                <a:srgbClr val="000000"/>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42393047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000000"/>
                </a:solidFill>
              </a:rPr>
              <a:pPr/>
              <a:t>10/10/2013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36419936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8876182"/>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8" y="3219168"/>
            <a:ext cx="7515594" cy="332322"/>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56775698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sz="6599"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33817579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7413666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6769736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6" cy="913884"/>
          </a:xfrm>
        </p:spPr>
        <p:txBody>
          <a:bodyPr/>
          <a:lstStyle>
            <a:lvl1pPr marL="0" indent="0">
              <a:buNone/>
              <a:defRPr lang="en-US" sz="6599"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8" y="3219168"/>
            <a:ext cx="7515594" cy="332322"/>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2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1503620214"/>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132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58249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82118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7666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8013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10/10/2013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5249883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10/10/2013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444497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870"/>
          </a:xfrm>
        </p:spPr>
        <p:txBody>
          <a:bodyPr anchor="t"/>
          <a:lstStyle>
            <a:lvl1pPr algn="l">
              <a:defRPr sz="3999"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4129966"/>
            <a:ext cx="10363200" cy="276935"/>
          </a:xfrm>
        </p:spPr>
        <p:txBody>
          <a:bodyPr anchor="b"/>
          <a:lstStyle>
            <a:lvl1pPr marL="0" indent="0">
              <a:buNone/>
              <a:defRPr sz="2000">
                <a:solidFill>
                  <a:schemeClr val="tx1">
                    <a:tint val="75000"/>
                  </a:schemeClr>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8"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10/10/2013</a:t>
            </a:fld>
            <a:endParaRPr lang="en-GB">
              <a:solidFill>
                <a:srgbClr val="FFFFFF"/>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7345209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5090405"/>
            <a:ext cx="7315200" cy="276935"/>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9" y="612775"/>
            <a:ext cx="7315200" cy="44309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endParaRPr lang="en-GB"/>
          </a:p>
        </p:txBody>
      </p:sp>
      <p:sp>
        <p:nvSpPr>
          <p:cNvPr id="4" name="Text Placeholder 3"/>
          <p:cNvSpPr>
            <a:spLocks noGrp="1"/>
          </p:cNvSpPr>
          <p:nvPr>
            <p:ph type="body" sz="half" idx="2"/>
          </p:nvPr>
        </p:nvSpPr>
        <p:spPr>
          <a:xfrm>
            <a:off x="2389719" y="5367340"/>
            <a:ext cx="7315200" cy="193854"/>
          </a:xfrm>
        </p:spPr>
        <p:txBody>
          <a:bodyPr/>
          <a:lstStyle>
            <a:lvl1pPr marL="0" indent="0">
              <a:buNone/>
              <a:defRPr sz="1400"/>
            </a:lvl1pPr>
            <a:lvl2pPr marL="457109" indent="0">
              <a:buNone/>
              <a:defRPr sz="1200"/>
            </a:lvl2pPr>
            <a:lvl3pPr marL="914217" indent="0">
              <a:buNone/>
              <a:defRPr sz="1000"/>
            </a:lvl3pPr>
            <a:lvl4pPr marL="1371326" indent="0">
              <a:buNone/>
              <a:defRPr sz="900"/>
            </a:lvl4pPr>
            <a:lvl5pPr marL="1828434" indent="0">
              <a:buNone/>
              <a:defRPr sz="900"/>
            </a:lvl5pPr>
            <a:lvl6pPr marL="2285543" indent="0">
              <a:buNone/>
              <a:defRPr sz="900"/>
            </a:lvl6pPr>
            <a:lvl7pPr marL="2742651" indent="0">
              <a:buNone/>
              <a:defRPr sz="900"/>
            </a:lvl7pPr>
            <a:lvl8pPr marL="3199760" indent="0">
              <a:buNone/>
              <a:defRPr sz="900"/>
            </a:lvl8pPr>
            <a:lvl9pPr marL="3656868"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smtClean="0">
                <a:solidFill>
                  <a:srgbClr val="FFFFFF"/>
                </a:solidFill>
              </a:rPr>
              <a:pPr/>
              <a:t>10/10/2013</a:t>
            </a:fld>
            <a:endParaRPr lang="en-GB">
              <a:solidFill>
                <a:srgbClr val="FFFFFF"/>
              </a:solidFill>
            </a:endParaRPr>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GB">
              <a:solidFill>
                <a:srgbClr val="FFFFFF"/>
              </a:solidFill>
            </a:endParaRPr>
          </a:p>
        </p:txBody>
      </p:sp>
      <p:sp>
        <p:nvSpPr>
          <p:cNvPr id="7" name="Slide Number Placeholder 6"/>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124966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1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6" Type="http://schemas.openxmlformats.org/officeDocument/2006/relationships/image" Target="../media/image22.png"/><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theme" Target="../theme/theme13.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552861"/>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29" r:id="rId11"/>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2"/>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346132" y="5590849"/>
            <a:ext cx="1726957" cy="1142165"/>
          </a:xfrm>
          <a:prstGeom prst="rect">
            <a:avLst/>
          </a:prstGeom>
        </p:spPr>
      </p:pic>
    </p:spTree>
    <p:extLst>
      <p:ext uri="{BB962C8B-B14F-4D97-AF65-F5344CB8AC3E}">
        <p14:creationId xmlns:p14="http://schemas.microsoft.com/office/powerpoint/2010/main" val="994149534"/>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ransition>
    <p:fade/>
  </p:transition>
  <p:txStyles>
    <p:titleStyle>
      <a:lvl1pPr algn="l" defTabSz="685727"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39" indent="-259539" algn="l" defTabSz="68572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47" indent="-213108" algn="l" defTabSz="685727" rtl="0" eaLnBrk="1" latinLnBrk="0" hangingPunct="1">
        <a:lnSpc>
          <a:spcPct val="90000"/>
        </a:lnSpc>
        <a:spcBef>
          <a:spcPct val="20000"/>
        </a:spcBef>
        <a:buSzPct val="90000"/>
        <a:buFont typeface="Arial" pitchFamily="34" charset="0"/>
        <a:buChar char="•"/>
        <a:tabLst>
          <a:tab pos="472647"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54" indent="-213108" algn="l" defTabSz="68572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1970" indent="-167867" algn="l" defTabSz="685727" rtl="0" eaLnBrk="1" latinLnBrk="0" hangingPunct="1">
        <a:lnSpc>
          <a:spcPct val="90000"/>
        </a:lnSpc>
        <a:spcBef>
          <a:spcPct val="20000"/>
        </a:spcBef>
        <a:buSzPct val="90000"/>
        <a:buFont typeface="Arial" pitchFamily="34" charset="0"/>
        <a:buChar char="•"/>
        <a:tabLst>
          <a:tab pos="68575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599" indent="-172629" algn="l" defTabSz="68572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74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12"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476"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39" indent="-171432" algn="l" defTabSz="68572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7" rtl="0" eaLnBrk="1" latinLnBrk="0" hangingPunct="1">
        <a:defRPr sz="1400" kern="1200">
          <a:solidFill>
            <a:schemeClr val="tx1"/>
          </a:solidFill>
          <a:latin typeface="+mn-lt"/>
          <a:ea typeface="+mn-ea"/>
          <a:cs typeface="+mn-cs"/>
        </a:defRPr>
      </a:lvl1pPr>
      <a:lvl2pPr marL="342863" algn="l" defTabSz="685727" rtl="0" eaLnBrk="1" latinLnBrk="0" hangingPunct="1">
        <a:defRPr sz="1400" kern="1200">
          <a:solidFill>
            <a:schemeClr val="tx1"/>
          </a:solidFill>
          <a:latin typeface="+mn-lt"/>
          <a:ea typeface="+mn-ea"/>
          <a:cs typeface="+mn-cs"/>
        </a:defRPr>
      </a:lvl2pPr>
      <a:lvl3pPr marL="685727" algn="l" defTabSz="685727" rtl="0" eaLnBrk="1" latinLnBrk="0" hangingPunct="1">
        <a:defRPr sz="1400" kern="1200">
          <a:solidFill>
            <a:schemeClr val="tx1"/>
          </a:solidFill>
          <a:latin typeface="+mn-lt"/>
          <a:ea typeface="+mn-ea"/>
          <a:cs typeface="+mn-cs"/>
        </a:defRPr>
      </a:lvl3pPr>
      <a:lvl4pPr marL="1028590" algn="l" defTabSz="685727" rtl="0" eaLnBrk="1" latinLnBrk="0" hangingPunct="1">
        <a:defRPr sz="1400" kern="1200">
          <a:solidFill>
            <a:schemeClr val="tx1"/>
          </a:solidFill>
          <a:latin typeface="+mn-lt"/>
          <a:ea typeface="+mn-ea"/>
          <a:cs typeface="+mn-cs"/>
        </a:defRPr>
      </a:lvl4pPr>
      <a:lvl5pPr marL="1371454" algn="l" defTabSz="685727" rtl="0" eaLnBrk="1" latinLnBrk="0" hangingPunct="1">
        <a:defRPr sz="1400" kern="1200">
          <a:solidFill>
            <a:schemeClr val="tx1"/>
          </a:solidFill>
          <a:latin typeface="+mn-lt"/>
          <a:ea typeface="+mn-ea"/>
          <a:cs typeface="+mn-cs"/>
        </a:defRPr>
      </a:lvl5pPr>
      <a:lvl6pPr marL="1714317" algn="l" defTabSz="685727" rtl="0" eaLnBrk="1" latinLnBrk="0" hangingPunct="1">
        <a:defRPr sz="1400" kern="1200">
          <a:solidFill>
            <a:schemeClr val="tx1"/>
          </a:solidFill>
          <a:latin typeface="+mn-lt"/>
          <a:ea typeface="+mn-ea"/>
          <a:cs typeface="+mn-cs"/>
        </a:defRPr>
      </a:lvl6pPr>
      <a:lvl7pPr marL="2057180" algn="l" defTabSz="685727" rtl="0" eaLnBrk="1" latinLnBrk="0" hangingPunct="1">
        <a:defRPr sz="1400" kern="1200">
          <a:solidFill>
            <a:schemeClr val="tx1"/>
          </a:solidFill>
          <a:latin typeface="+mn-lt"/>
          <a:ea typeface="+mn-ea"/>
          <a:cs typeface="+mn-cs"/>
        </a:defRPr>
      </a:lvl7pPr>
      <a:lvl8pPr marL="2400044" algn="l" defTabSz="685727" rtl="0" eaLnBrk="1" latinLnBrk="0" hangingPunct="1">
        <a:defRPr sz="1400" kern="1200">
          <a:solidFill>
            <a:schemeClr val="tx1"/>
          </a:solidFill>
          <a:latin typeface="+mn-lt"/>
          <a:ea typeface="+mn-ea"/>
          <a:cs typeface="+mn-cs"/>
        </a:defRPr>
      </a:lvl8pPr>
      <a:lvl9pPr marL="2742907" algn="l" defTabSz="68572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7.xml"/><Relationship Id="rId1" Type="http://schemas.openxmlformats.org/officeDocument/2006/relationships/themeOverride" Target="../theme/themeOverride1.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8" Type="http://schemas.microsoft.com/office/2007/relationships/hdphoto" Target="NULL"/><Relationship Id="rId13"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35.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5.png"/><Relationship Id="rId5" Type="http://schemas.openxmlformats.org/officeDocument/2006/relationships/tags" Target="../tags/tag5.xml"/><Relationship Id="rId10" Type="http://schemas.openxmlformats.org/officeDocument/2006/relationships/slideLayout" Target="../slideLayouts/slideLayout235.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5.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notesSlide" Target="../notesSlides/notesSlide6.xml"/><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slideLayout" Target="../slideLayouts/slideLayout235.xml"/></Relationships>
</file>

<file path=ppt/slides/_rels/slide9.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35.png"/><Relationship Id="rId4" Type="http://schemas.openxmlformats.org/officeDocument/2006/relationships/tags" Target="../tags/tag39.xml"/><Relationship Id="rId9" Type="http://schemas.openxmlformats.org/officeDocument/2006/relationships/slideLayout" Target="../slideLayouts/slideLayout2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Running HPC Server in Windows Azure</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16169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22784" y="228547"/>
            <a:ext cx="11146433" cy="553870"/>
          </a:xfrm>
          <a:prstGeom prst="rect">
            <a:avLst/>
          </a:prstGeom>
        </p:spPr>
        <p:txBody>
          <a:bodyPr/>
          <a:lst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GB" sz="3999" dirty="0">
                <a:solidFill>
                  <a:schemeClr val="bg2"/>
                </a:solidFill>
              </a:rPr>
              <a:t>HPC Software </a:t>
            </a:r>
            <a:r>
              <a:rPr lang="en-GB" sz="3999" dirty="0" smtClean="0">
                <a:solidFill>
                  <a:schemeClr val="bg2"/>
                </a:solidFill>
              </a:rPr>
              <a:t>Workload Types</a:t>
            </a:r>
            <a:endParaRPr lang="en-GB" sz="3999" dirty="0">
              <a:solidFill>
                <a:schemeClr val="bg2"/>
              </a:solidFill>
            </a:endParaRPr>
          </a:p>
        </p:txBody>
      </p:sp>
      <p:sp>
        <p:nvSpPr>
          <p:cNvPr id="7" name="Content Placeholder 2"/>
          <p:cNvSpPr txBox="1">
            <a:spLocks/>
          </p:cNvSpPr>
          <p:nvPr/>
        </p:nvSpPr>
        <p:spPr>
          <a:xfrm>
            <a:off x="3817852" y="3608245"/>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US" sz="1800" spc="-51" dirty="0">
                <a:solidFill>
                  <a:schemeClr val="bg2"/>
                </a:solidFill>
                <a:latin typeface="Segoe UI"/>
                <a:cs typeface="Segoe UI" pitchFamily="34" charset="0"/>
              </a:rPr>
              <a:t>Command Line Interface</a:t>
            </a:r>
          </a:p>
          <a:p>
            <a:pPr marL="3174" lvl="1" indent="0" defTabSz="914142">
              <a:lnSpc>
                <a:spcPct val="90000"/>
              </a:lnSpc>
              <a:spcBef>
                <a:spcPts val="0"/>
              </a:spcBef>
              <a:spcAft>
                <a:spcPts val="600"/>
              </a:spcAft>
              <a:buSzPct val="80000"/>
              <a:buNone/>
            </a:pPr>
            <a:r>
              <a:rPr lang="en-US" sz="1800" spc="-51" dirty="0">
                <a:solidFill>
                  <a:schemeClr val="bg2"/>
                </a:solidFill>
                <a:latin typeface="Segoe UI"/>
                <a:cs typeface="Segoe UI" pitchFamily="34" charset="0"/>
              </a:rPr>
              <a:t>Can be written in any language </a:t>
            </a:r>
            <a:r>
              <a:rPr lang="en-US" sz="1800" spc="-51" dirty="0" err="1">
                <a:solidFill>
                  <a:schemeClr val="bg2"/>
                </a:solidFill>
                <a:latin typeface="Segoe UI"/>
                <a:cs typeface="Segoe UI" pitchFamily="34" charset="0"/>
              </a:rPr>
              <a:t>hostable</a:t>
            </a:r>
            <a:r>
              <a:rPr lang="en-US" sz="1800" spc="-51" dirty="0">
                <a:solidFill>
                  <a:schemeClr val="bg2"/>
                </a:solidFill>
                <a:latin typeface="Segoe UI"/>
                <a:cs typeface="Segoe UI" pitchFamily="34" charset="0"/>
              </a:rPr>
              <a:t> in Windows</a:t>
            </a:r>
          </a:p>
          <a:p>
            <a:pPr marL="3174" lvl="1" indent="0" defTabSz="914142">
              <a:lnSpc>
                <a:spcPct val="90000"/>
              </a:lnSpc>
              <a:spcBef>
                <a:spcPts val="0"/>
              </a:spcBef>
              <a:spcAft>
                <a:spcPts val="600"/>
              </a:spcAft>
              <a:buSzPct val="80000"/>
              <a:buNone/>
            </a:pPr>
            <a:r>
              <a:rPr lang="en-US" sz="1800" spc="-51" dirty="0">
                <a:solidFill>
                  <a:schemeClr val="bg2"/>
                </a:solidFill>
                <a:latin typeface="Segoe UI"/>
                <a:cs typeface="Segoe UI" pitchFamily="34" charset="0"/>
              </a:rPr>
              <a:t>Can be scheduled in a robust way</a:t>
            </a:r>
          </a:p>
        </p:txBody>
      </p:sp>
      <p:sp>
        <p:nvSpPr>
          <p:cNvPr id="8" name="Content Placeholder 2"/>
          <p:cNvSpPr txBox="1">
            <a:spLocks/>
          </p:cNvSpPr>
          <p:nvPr/>
        </p:nvSpPr>
        <p:spPr>
          <a:xfrm>
            <a:off x="3817852" y="1307798"/>
            <a:ext cx="3723763" cy="1526219"/>
          </a:xfrm>
          <a:prstGeom prst="rect">
            <a:avLst/>
          </a:prstGeom>
        </p:spPr>
        <p:txBody>
          <a:bodyPr vert="horz" lIns="121871" tIns="60935" rIns="121871" bIns="60935"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lvl="1" indent="0" defTabSz="914142">
              <a:lnSpc>
                <a:spcPct val="90000"/>
              </a:lnSpc>
              <a:spcBef>
                <a:spcPts val="0"/>
              </a:spcBef>
              <a:spcAft>
                <a:spcPts val="600"/>
              </a:spcAft>
              <a:buSzPct val="80000"/>
              <a:buNone/>
            </a:pPr>
            <a:r>
              <a:rPr lang="en-GB" sz="1800" spc="-51" dirty="0">
                <a:solidFill>
                  <a:schemeClr val="bg2"/>
                </a:solidFill>
                <a:latin typeface="Segoe UI"/>
                <a:cs typeface="Segoe UI" pitchFamily="34" charset="0"/>
              </a:rPr>
              <a:t>Low level API and executable launch </a:t>
            </a:r>
          </a:p>
          <a:p>
            <a:pPr marL="3174" lvl="1" indent="0" defTabSz="914142">
              <a:lnSpc>
                <a:spcPct val="90000"/>
              </a:lnSpc>
              <a:spcBef>
                <a:spcPts val="0"/>
              </a:spcBef>
              <a:spcAft>
                <a:spcPts val="600"/>
              </a:spcAft>
              <a:buSzPct val="80000"/>
              <a:buNone/>
            </a:pPr>
            <a:r>
              <a:rPr lang="en-GB" sz="1800" spc="-51" dirty="0">
                <a:solidFill>
                  <a:schemeClr val="bg2"/>
                </a:solidFill>
                <a:latin typeface="Segoe UI"/>
                <a:cs typeface="Segoe UI" pitchFamily="34" charset="0"/>
              </a:rPr>
              <a:t>Low level network access uses </a:t>
            </a:r>
            <a:r>
              <a:rPr lang="en-GB" sz="1800" spc="-51" dirty="0" err="1">
                <a:solidFill>
                  <a:schemeClr val="bg2"/>
                </a:solidFill>
                <a:latin typeface="Segoe UI"/>
                <a:cs typeface="Segoe UI" pitchFamily="34" charset="0"/>
              </a:rPr>
              <a:t>NetworkDirect</a:t>
            </a:r>
            <a:r>
              <a:rPr lang="en-GB" sz="1800" spc="-51" dirty="0">
                <a:solidFill>
                  <a:schemeClr val="bg2"/>
                </a:solidFill>
                <a:latin typeface="Segoe UI"/>
                <a:cs typeface="Segoe UI" pitchFamily="34" charset="0"/>
              </a:rPr>
              <a:t> </a:t>
            </a:r>
          </a:p>
          <a:p>
            <a:pPr marL="3174" lvl="1" indent="0" defTabSz="914142">
              <a:lnSpc>
                <a:spcPct val="90000"/>
              </a:lnSpc>
              <a:spcBef>
                <a:spcPts val="0"/>
              </a:spcBef>
              <a:spcAft>
                <a:spcPts val="600"/>
              </a:spcAft>
              <a:buSzPct val="80000"/>
              <a:buNone/>
            </a:pPr>
            <a:r>
              <a:rPr lang="en-GB" sz="1800" spc="-51" dirty="0">
                <a:solidFill>
                  <a:schemeClr val="bg2"/>
                </a:solidFill>
                <a:latin typeface="Segoe UI"/>
                <a:cs typeface="Segoe UI" pitchFamily="34" charset="0"/>
              </a:rPr>
              <a:t>Creates a cluster by assignment of communicators</a:t>
            </a:r>
            <a:endParaRPr lang="en-US" sz="1800" spc="-51" dirty="0">
              <a:solidFill>
                <a:schemeClr val="bg2"/>
              </a:solidFill>
              <a:latin typeface="Segoe UI"/>
              <a:cs typeface="Segoe UI" pitchFamily="34" charset="0"/>
            </a:endParaRPr>
          </a:p>
        </p:txBody>
      </p:sp>
      <p:grpSp>
        <p:nvGrpSpPr>
          <p:cNvPr id="9" name="Group 8"/>
          <p:cNvGrpSpPr/>
          <p:nvPr/>
        </p:nvGrpSpPr>
        <p:grpSpPr>
          <a:xfrm>
            <a:off x="652847" y="1556645"/>
            <a:ext cx="3007698" cy="792788"/>
            <a:chOff x="649206" y="2018321"/>
            <a:chExt cx="3008394" cy="792972"/>
          </a:xfrm>
        </p:grpSpPr>
        <p:pic>
          <p:nvPicPr>
            <p:cNvPr id="10"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49206" y="2018321"/>
              <a:ext cx="750914" cy="7929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50020" y="2151188"/>
              <a:ext cx="2007580" cy="553998"/>
            </a:xfrm>
            <a:prstGeom prst="rect">
              <a:avLst/>
            </a:prstGeom>
            <a:noFill/>
          </p:spPr>
          <p:txBody>
            <a:bodyPr wrap="square" lIns="0" tIns="0" rIns="0" bIns="0" rtlCol="0">
              <a:spAutoFit/>
            </a:bodyPr>
            <a:lstStyle/>
            <a:p>
              <a:r>
                <a:rPr lang="en-US" spc="-100" dirty="0">
                  <a:solidFill>
                    <a:schemeClr val="bg2"/>
                  </a:solidFill>
                  <a:ea typeface="Segoe UI" pitchFamily="34" charset="0"/>
                  <a:cs typeface="Segoe UI" pitchFamily="34" charset="0"/>
                </a:rPr>
                <a:t>Message Passing Interface</a:t>
              </a:r>
            </a:p>
          </p:txBody>
        </p:sp>
      </p:grpSp>
      <p:grpSp>
        <p:nvGrpSpPr>
          <p:cNvPr id="15" name="Group 14"/>
          <p:cNvGrpSpPr/>
          <p:nvPr/>
        </p:nvGrpSpPr>
        <p:grpSpPr>
          <a:xfrm>
            <a:off x="652847" y="3608245"/>
            <a:ext cx="3296641" cy="826690"/>
            <a:chOff x="622324" y="5733368"/>
            <a:chExt cx="3297404" cy="826881"/>
          </a:xfrm>
        </p:grpSpPr>
        <p:sp>
          <p:nvSpPr>
            <p:cNvPr id="16" name="Freeform 154"/>
            <p:cNvSpPr>
              <a:spLocks noEditPoints="1"/>
            </p:cNvSpPr>
            <p:nvPr/>
          </p:nvSpPr>
          <p:spPr bwMode="black">
            <a:xfrm>
              <a:off x="622324" y="5733368"/>
              <a:ext cx="827097" cy="826881"/>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6" tIns="41143" rIns="82286" bIns="41143" numCol="1" anchor="t" anchorCtr="0" compatLnSpc="1">
              <a:prstTxWarp prst="textNoShape">
                <a:avLst/>
              </a:prstTxWarp>
            </a:bodyPr>
            <a:lstStyle/>
            <a:p>
              <a:endParaRPr lang="en-US" sz="1600" dirty="0">
                <a:solidFill>
                  <a:schemeClr val="bg2"/>
                </a:solidFill>
              </a:endParaRPr>
            </a:p>
          </p:txBody>
        </p:sp>
        <p:sp>
          <p:nvSpPr>
            <p:cNvPr id="17" name="TextBox 16"/>
            <p:cNvSpPr txBox="1"/>
            <p:nvPr/>
          </p:nvSpPr>
          <p:spPr>
            <a:xfrm>
              <a:off x="1650019" y="5849642"/>
              <a:ext cx="2269709" cy="221599"/>
            </a:xfrm>
            <a:prstGeom prst="rect">
              <a:avLst/>
            </a:prstGeom>
            <a:noFill/>
          </p:spPr>
          <p:txBody>
            <a:bodyPr wrap="square" lIns="0" tIns="0" rIns="0" bIns="0" rtlCol="0">
              <a:spAutoFit/>
            </a:bodyPr>
            <a:lstStyle/>
            <a:p>
              <a:pPr>
                <a:lnSpc>
                  <a:spcPct val="80000"/>
                </a:lnSpc>
              </a:pPr>
              <a:r>
                <a:rPr lang="en-US" spc="-100" dirty="0">
                  <a:solidFill>
                    <a:schemeClr val="bg2"/>
                  </a:solidFill>
                  <a:ea typeface="Segoe UI" pitchFamily="34" charset="0"/>
                  <a:cs typeface="Segoe UI" pitchFamily="34" charset="0"/>
                </a:rPr>
                <a:t>Parametric Sweep</a:t>
              </a:r>
            </a:p>
          </p:txBody>
        </p:sp>
      </p:grpSp>
      <p:sp>
        <p:nvSpPr>
          <p:cNvPr id="18" name="Rectangle 17"/>
          <p:cNvSpPr/>
          <p:nvPr/>
        </p:nvSpPr>
        <p:spPr>
          <a:xfrm>
            <a:off x="7698922" y="1307798"/>
            <a:ext cx="4211923" cy="4523268"/>
          </a:xfrm>
          <a:prstGeom prst="rect">
            <a:avLst/>
          </a:prstGeom>
        </p:spPr>
        <p:txBody>
          <a:bodyPr wrap="square">
            <a:spAutoFit/>
          </a:bodyPr>
          <a:lstStyle/>
          <a:p>
            <a:r>
              <a:rPr lang="en-US" sz="3199" dirty="0">
                <a:ln>
                  <a:solidFill>
                    <a:srgbClr val="FFFFFF">
                      <a:alpha val="0"/>
                    </a:srgbClr>
                  </a:solidFill>
                </a:ln>
                <a:solidFill>
                  <a:schemeClr val="bg2"/>
                </a:solidFill>
                <a:latin typeface="Segoe UI Light" pitchFamily="34" charset="0"/>
              </a:rPr>
              <a:t>The choice of HPC Software type depends on the workload of the expected tasks for the Cluster. Each has its areas of strength, from development simplicity to pure performance power.</a:t>
            </a:r>
          </a:p>
        </p:txBody>
      </p:sp>
    </p:spTree>
    <p:extLst>
      <p:ext uri="{BB962C8B-B14F-4D97-AF65-F5344CB8AC3E}">
        <p14:creationId xmlns:p14="http://schemas.microsoft.com/office/powerpoint/2010/main" val="4190388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293884" y="3133699"/>
            <a:ext cx="10237787" cy="747897"/>
          </a:xfrm>
        </p:spPr>
        <p:txBody>
          <a:bodyPr/>
          <a:lstStyle/>
          <a:p>
            <a:r>
              <a:rPr lang="en-US" sz="5400" dirty="0" smtClean="0">
                <a:gradFill>
                  <a:gsLst>
                    <a:gs pos="1250">
                      <a:srgbClr val="FFFFFF"/>
                    </a:gs>
                    <a:gs pos="100000">
                      <a:srgbClr val="FFFFFF"/>
                    </a:gs>
                  </a:gsLst>
                  <a:lin ang="5400000" scaled="0"/>
                </a:gradFill>
              </a:rPr>
              <a:t>Cluster Setup Steps</a:t>
            </a:r>
            <a:endParaRPr lang="en-US" sz="54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7970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t>
            </a:r>
            <a:r>
              <a:rPr lang="en-US" dirty="0" smtClean="0"/>
              <a:t>steps </a:t>
            </a:r>
            <a:endParaRPr lang="en-US" dirty="0"/>
          </a:p>
        </p:txBody>
      </p:sp>
      <p:sp>
        <p:nvSpPr>
          <p:cNvPr id="3" name="Content Placeholder 2"/>
          <p:cNvSpPr>
            <a:spLocks noGrp="1"/>
          </p:cNvSpPr>
          <p:nvPr>
            <p:ph type="body" sz="quarter" idx="10"/>
          </p:nvPr>
        </p:nvSpPr>
        <p:spPr>
          <a:xfrm>
            <a:off x="520701" y="1447800"/>
            <a:ext cx="11149013" cy="5539978"/>
          </a:xfrm>
        </p:spPr>
        <p:txBody>
          <a:bodyPr/>
          <a:lstStyle/>
          <a:p>
            <a:pPr lvl="1"/>
            <a:r>
              <a:rPr lang="en-US" dirty="0" smtClean="0"/>
              <a:t>Create an affinity group</a:t>
            </a:r>
          </a:p>
          <a:p>
            <a:pPr lvl="1"/>
            <a:r>
              <a:rPr lang="en-US" dirty="0" smtClean="0"/>
              <a:t>Create a storage account in that affinity group</a:t>
            </a:r>
          </a:p>
          <a:p>
            <a:pPr lvl="1"/>
            <a:r>
              <a:rPr lang="en-US" dirty="0" smtClean="0"/>
              <a:t>Install Windows Server 2012 </a:t>
            </a:r>
            <a:r>
              <a:rPr lang="en-US" dirty="0" err="1" smtClean="0"/>
              <a:t>DataCentre</a:t>
            </a:r>
            <a:r>
              <a:rPr lang="en-US" dirty="0" smtClean="0"/>
              <a:t> Edition</a:t>
            </a:r>
          </a:p>
          <a:p>
            <a:pPr lvl="1"/>
            <a:r>
              <a:rPr lang="en-US" dirty="0" smtClean="0"/>
              <a:t>Setup an Active Directory Forest on the new server</a:t>
            </a:r>
          </a:p>
          <a:p>
            <a:pPr lvl="1"/>
            <a:r>
              <a:rPr lang="en-US" dirty="0" smtClean="0"/>
              <a:t>Promote the server to a domain controller</a:t>
            </a:r>
          </a:p>
          <a:p>
            <a:pPr lvl="1"/>
            <a:r>
              <a:rPr lang="en-US" dirty="0" smtClean="0"/>
              <a:t>Create a domain user with Administrative privileges</a:t>
            </a:r>
          </a:p>
          <a:p>
            <a:pPr lvl="1"/>
            <a:r>
              <a:rPr lang="en-US" dirty="0" smtClean="0"/>
              <a:t>Download HPC Pack 2012 from the Microsoft website</a:t>
            </a:r>
          </a:p>
          <a:p>
            <a:pPr lvl="1"/>
            <a:r>
              <a:rPr lang="en-US" dirty="0" smtClean="0"/>
              <a:t>Install Windows Updates</a:t>
            </a:r>
          </a:p>
          <a:p>
            <a:pPr lvl="1"/>
            <a:r>
              <a:rPr lang="en-US" dirty="0" smtClean="0"/>
              <a:t>Install Microsoft HPC Pack 2012 as domain user</a:t>
            </a:r>
          </a:p>
          <a:p>
            <a:pPr lvl="1"/>
            <a:r>
              <a:rPr lang="en-US" dirty="0" smtClean="0"/>
              <a:t>Start the HPC cluster</a:t>
            </a:r>
          </a:p>
          <a:p>
            <a:pPr lvl="1"/>
            <a:r>
              <a:rPr lang="en-US" dirty="0" smtClean="0"/>
              <a:t>Export the HPC certificate that is installed with HPC Pack to a Windows Azure subscription</a:t>
            </a:r>
          </a:p>
          <a:p>
            <a:pPr lvl="1"/>
            <a:r>
              <a:rPr lang="en-US" dirty="0" smtClean="0"/>
              <a:t>Create a new storage account and cloud service</a:t>
            </a:r>
          </a:p>
          <a:p>
            <a:pPr lvl="1"/>
            <a:r>
              <a:rPr lang="en-US" dirty="0" smtClean="0"/>
              <a:t>Configure an enterprise network with HPC Pack providing domain credentials</a:t>
            </a:r>
          </a:p>
          <a:p>
            <a:pPr lvl="1"/>
            <a:r>
              <a:rPr lang="en-US" dirty="0" smtClean="0"/>
              <a:t>Setup a node template to use Azure Worker Roles</a:t>
            </a:r>
          </a:p>
          <a:p>
            <a:pPr lvl="1"/>
            <a:r>
              <a:rPr lang="en-US" dirty="0" smtClean="0"/>
              <a:t>Enter the subscription id, management certificate thumbprint</a:t>
            </a:r>
          </a:p>
          <a:p>
            <a:pPr lvl="1"/>
            <a:r>
              <a:rPr lang="en-US" dirty="0" smtClean="0"/>
              <a:t>Enter the cloud service name and storage account name</a:t>
            </a:r>
          </a:p>
          <a:p>
            <a:pPr lvl="1"/>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3210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293884" y="3133699"/>
            <a:ext cx="10237787" cy="747897"/>
          </a:xfrm>
        </p:spPr>
        <p:txBody>
          <a:bodyPr/>
          <a:lstStyle/>
          <a:p>
            <a:r>
              <a:rPr lang="en-US" sz="5400" dirty="0" smtClean="0">
                <a:gradFill>
                  <a:gsLst>
                    <a:gs pos="1250">
                      <a:srgbClr val="FFFFFF"/>
                    </a:gs>
                    <a:gs pos="100000">
                      <a:srgbClr val="FFFFFF"/>
                    </a:gs>
                  </a:gsLst>
                  <a:lin ang="5400000" scaled="0"/>
                </a:gradFill>
              </a:rPr>
              <a:t>Deploying</a:t>
            </a:r>
            <a:r>
              <a:rPr lang="en-US" sz="5400" dirty="0" smtClean="0">
                <a:gradFill>
                  <a:gsLst>
                    <a:gs pos="1250">
                      <a:srgbClr val="FFFFFF"/>
                    </a:gs>
                    <a:gs pos="100000">
                      <a:srgbClr val="FFFFFF"/>
                    </a:gs>
                  </a:gsLst>
                  <a:lin ang="5400000" scaled="0"/>
                </a:gradFill>
              </a:rPr>
              <a:t> code to Cluster Steps</a:t>
            </a:r>
            <a:endParaRPr lang="en-US" sz="54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393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GB" dirty="0"/>
          </a:p>
        </p:txBody>
      </p:sp>
      <p:sp>
        <p:nvSpPr>
          <p:cNvPr id="3" name="Content Placeholder 2"/>
          <p:cNvSpPr>
            <a:spLocks noGrp="1"/>
          </p:cNvSpPr>
          <p:nvPr>
            <p:ph idx="1"/>
          </p:nvPr>
        </p:nvSpPr>
        <p:spPr>
          <a:xfrm>
            <a:off x="2550274" y="2873832"/>
            <a:ext cx="7089866" cy="904863"/>
          </a:xfrm>
        </p:spPr>
        <p:txBody>
          <a:bodyPr/>
          <a:lstStyle/>
          <a:p>
            <a:pPr marL="0" indent="0">
              <a:buNone/>
            </a:pPr>
            <a:r>
              <a:rPr lang="en-US" sz="3600" dirty="0" err="1"/>
              <a:t>hpcpack</a:t>
            </a:r>
            <a:r>
              <a:rPr lang="en-US" sz="3600" dirty="0"/>
              <a:t> create MyApp.zip </a:t>
            </a:r>
            <a:r>
              <a:rPr lang="en-US" sz="3600" dirty="0" err="1" smtClean="0"/>
              <a:t>MyApp</a:t>
            </a:r>
            <a:endParaRPr lang="en-GB" sz="3600" dirty="0"/>
          </a:p>
          <a:p>
            <a:pPr marL="0" indent="0">
              <a:buNone/>
            </a:pPr>
            <a:endParaRPr lang="en-GB" dirty="0"/>
          </a:p>
        </p:txBody>
      </p:sp>
    </p:spTree>
    <p:extLst>
      <p:ext uri="{BB962C8B-B14F-4D97-AF65-F5344CB8AC3E}">
        <p14:creationId xmlns:p14="http://schemas.microsoft.com/office/powerpoint/2010/main" val="7311671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to blob storage</a:t>
            </a:r>
            <a:endParaRPr lang="en-GB" dirty="0"/>
          </a:p>
        </p:txBody>
      </p:sp>
      <p:sp>
        <p:nvSpPr>
          <p:cNvPr id="3" name="Content Placeholder 2"/>
          <p:cNvSpPr>
            <a:spLocks noGrp="1"/>
          </p:cNvSpPr>
          <p:nvPr>
            <p:ph idx="1"/>
          </p:nvPr>
        </p:nvSpPr>
        <p:spPr>
          <a:xfrm>
            <a:off x="519248" y="2547260"/>
            <a:ext cx="11151918" cy="1403461"/>
          </a:xfrm>
        </p:spPr>
        <p:txBody>
          <a:bodyPr/>
          <a:lstStyle/>
          <a:p>
            <a:pPr marL="0" indent="0">
              <a:buNone/>
            </a:pPr>
            <a:r>
              <a:rPr lang="en-US" sz="3600" dirty="0" err="1"/>
              <a:t>hpcpack</a:t>
            </a:r>
            <a:r>
              <a:rPr lang="en-US" sz="3600" dirty="0"/>
              <a:t> upload MyApp.zip /</a:t>
            </a:r>
            <a:r>
              <a:rPr lang="en-US" sz="3600" dirty="0" err="1"/>
              <a:t>nodetemplate</a:t>
            </a:r>
            <a:r>
              <a:rPr lang="en-US" sz="3600" dirty="0" smtClean="0"/>
              <a:t>:"Template</a:t>
            </a:r>
            <a:r>
              <a:rPr lang="en-US" sz="3600" dirty="0"/>
              <a:t>" /</a:t>
            </a:r>
            <a:r>
              <a:rPr lang="en-US" sz="3600" dirty="0" err="1"/>
              <a:t>relativepath:MyApp</a:t>
            </a:r>
            <a:endParaRPr lang="en-GB" sz="3600" dirty="0"/>
          </a:p>
          <a:p>
            <a:pPr marL="0" indent="0">
              <a:buNone/>
            </a:pPr>
            <a:endParaRPr lang="en-GB" dirty="0"/>
          </a:p>
        </p:txBody>
      </p:sp>
    </p:spTree>
    <p:extLst>
      <p:ext uri="{BB962C8B-B14F-4D97-AF65-F5344CB8AC3E}">
        <p14:creationId xmlns:p14="http://schemas.microsoft.com/office/powerpoint/2010/main" val="105140442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Distributing and syncing package updates</a:t>
            </a:r>
            <a:endParaRPr lang="en-GB" dirty="0"/>
          </a:p>
        </p:txBody>
      </p:sp>
      <p:sp>
        <p:nvSpPr>
          <p:cNvPr id="3" name="Content Placeholder 2"/>
          <p:cNvSpPr>
            <a:spLocks noGrp="1"/>
          </p:cNvSpPr>
          <p:nvPr>
            <p:ph idx="1"/>
          </p:nvPr>
        </p:nvSpPr>
        <p:spPr>
          <a:xfrm>
            <a:off x="677931" y="2873832"/>
            <a:ext cx="10834552" cy="1495794"/>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hpcsync</a:t>
            </a:r>
            <a:endParaRPr lang="en-GB" sz="3600" dirty="0"/>
          </a:p>
        </p:txBody>
      </p:sp>
    </p:spTree>
    <p:extLst>
      <p:ext uri="{BB962C8B-B14F-4D97-AF65-F5344CB8AC3E}">
        <p14:creationId xmlns:p14="http://schemas.microsoft.com/office/powerpoint/2010/main" val="247771448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commands to cluster</a:t>
            </a:r>
            <a:endParaRPr lang="en-GB" dirty="0"/>
          </a:p>
        </p:txBody>
      </p:sp>
      <p:sp>
        <p:nvSpPr>
          <p:cNvPr id="3" name="Content Placeholder 2"/>
          <p:cNvSpPr>
            <a:spLocks noGrp="1"/>
          </p:cNvSpPr>
          <p:nvPr>
            <p:ph idx="1"/>
          </p:nvPr>
        </p:nvSpPr>
        <p:spPr>
          <a:xfrm>
            <a:off x="1469571" y="2841175"/>
            <a:ext cx="10874829" cy="1403461"/>
          </a:xfrm>
        </p:spPr>
        <p:txBody>
          <a:bodyPr/>
          <a:lstStyle/>
          <a:p>
            <a:pPr marL="0" indent="0">
              <a:buNone/>
            </a:pPr>
            <a:r>
              <a:rPr lang="en-US" sz="3600" dirty="0" err="1"/>
              <a:t>clusrun</a:t>
            </a:r>
            <a:r>
              <a:rPr lang="en-US" sz="3600" dirty="0"/>
              <a:t> /</a:t>
            </a:r>
            <a:r>
              <a:rPr lang="en-US" sz="3600" dirty="0" err="1"/>
              <a:t>nodegroup:AzureWorkerNodes</a:t>
            </a:r>
            <a:r>
              <a:rPr lang="en-US" sz="3600" dirty="0"/>
              <a:t> </a:t>
            </a:r>
            <a:r>
              <a:rPr lang="en-US" sz="3600" dirty="0" err="1"/>
              <a:t>dir</a:t>
            </a:r>
            <a:r>
              <a:rPr lang="en-US" sz="3600" dirty="0"/>
              <a:t> %CCP_PACKAGE_ROOT%\</a:t>
            </a:r>
            <a:r>
              <a:rPr lang="en-US" sz="3600" dirty="0" err="1"/>
              <a:t>MyApp</a:t>
            </a:r>
            <a:endParaRPr lang="en-GB" sz="3600" dirty="0"/>
          </a:p>
          <a:p>
            <a:pPr marL="0" indent="0">
              <a:buNone/>
            </a:pPr>
            <a:endParaRPr lang="en-GB" dirty="0"/>
          </a:p>
        </p:txBody>
      </p:sp>
    </p:spTree>
    <p:extLst>
      <p:ext uri="{BB962C8B-B14F-4D97-AF65-F5344CB8AC3E}">
        <p14:creationId xmlns:p14="http://schemas.microsoft.com/office/powerpoint/2010/main" val="27667656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MATLAB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5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of </a:t>
            </a:r>
            <a:r>
              <a:rPr lang="en-US" dirty="0" err="1" smtClean="0"/>
              <a:t>Rosenbrock</a:t>
            </a:r>
            <a:r>
              <a:rPr lang="en-US" dirty="0" smtClean="0"/>
              <a:t> Banana Function</a:t>
            </a:r>
            <a:endParaRPr lang="en-GB" dirty="0"/>
          </a:p>
        </p:txBody>
      </p:sp>
      <p:pic>
        <p:nvPicPr>
          <p:cNvPr id="5" name="Picture 4"/>
          <p:cNvPicPr>
            <a:picLocks noChangeAspect="1"/>
          </p:cNvPicPr>
          <p:nvPr/>
        </p:nvPicPr>
        <p:blipFill>
          <a:blip r:embed="rId2"/>
          <a:stretch>
            <a:fillRect/>
          </a:stretch>
        </p:blipFill>
        <p:spPr>
          <a:xfrm>
            <a:off x="2270414" y="2805763"/>
            <a:ext cx="7649586" cy="1156637"/>
          </a:xfrm>
          <a:prstGeom prst="rect">
            <a:avLst/>
          </a:prstGeom>
        </p:spPr>
      </p:pic>
    </p:spTree>
    <p:extLst>
      <p:ext uri="{BB962C8B-B14F-4D97-AF65-F5344CB8AC3E}">
        <p14:creationId xmlns:p14="http://schemas.microsoft.com/office/powerpoint/2010/main" val="37233456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HPC Server in Windows Azure</a:t>
            </a:r>
            <a:endParaRPr lang="en-US" dirty="0"/>
          </a:p>
        </p:txBody>
      </p:sp>
      <p:sp>
        <p:nvSpPr>
          <p:cNvPr id="3" name="Text Placeholder 2"/>
          <p:cNvSpPr>
            <a:spLocks noGrp="1"/>
          </p:cNvSpPr>
          <p:nvPr>
            <p:ph type="body" sz="quarter" idx="10"/>
          </p:nvPr>
        </p:nvSpPr>
        <p:spPr>
          <a:xfrm>
            <a:off x="520701" y="1447799"/>
            <a:ext cx="11671299" cy="2396041"/>
          </a:xfrm>
        </p:spPr>
        <p:txBody>
          <a:bodyPr/>
          <a:lstStyle/>
          <a:p>
            <a:r>
              <a:rPr lang="en-US" sz="3600" dirty="0">
                <a:cs typeface="Segoe UI Light" panose="020B0502040204020203" pitchFamily="34" charset="0"/>
              </a:rPr>
              <a:t>Learning objectives – what you will learn</a:t>
            </a:r>
            <a:r>
              <a:rPr lang="en-US" sz="3600" dirty="0" smtClean="0">
                <a:cs typeface="Segoe UI Light" panose="020B0502040204020203" pitchFamily="34" charset="0"/>
              </a:rPr>
              <a:t>:</a:t>
            </a:r>
            <a:endParaRPr lang="en-US" sz="3600" dirty="0">
              <a:cs typeface="Segoe UI Light" panose="020B0502040204020203" pitchFamily="34" charset="0"/>
            </a:endParaRPr>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a:t>
            </a:r>
            <a:r>
              <a:rPr lang="en-US" sz="2800" spc="-100" dirty="0" smtClean="0">
                <a:gradFill>
                  <a:gsLst>
                    <a:gs pos="0">
                      <a:srgbClr val="595959"/>
                    </a:gs>
                    <a:gs pos="86000">
                      <a:srgbClr val="595959"/>
                    </a:gs>
                  </a:gsLst>
                  <a:lin ang="5400000" scaled="0"/>
                </a:gradFill>
                <a:latin typeface="Segoe UI Light" pitchFamily="34" charset="0"/>
                <a:cs typeface="Segoe UI Light" panose="020B0502040204020203" pitchFamily="34" charset="0"/>
              </a:rPr>
              <a:t>Server</a:t>
            </a:r>
            <a:endPar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endParaRPr>
          </a:p>
          <a:p>
            <a:pPr marL="574675" indent="-571500">
              <a:buFont typeface="Arial" panose="020B0604020202020204" pitchFamily="34" charset="0"/>
              <a:buChar char="•"/>
            </a:pPr>
            <a:r>
              <a:rPr lang="en-US" sz="2800" dirty="0" smtClean="0">
                <a:cs typeface="Segoe UI Light" panose="020B0502040204020203" pitchFamily="34" charset="0"/>
              </a:rPr>
              <a:t>A </a:t>
            </a:r>
            <a:r>
              <a:rPr lang="en-US" sz="2800" dirty="0">
                <a:cs typeface="Segoe UI Light" panose="020B0502040204020203" pitchFamily="34" charset="0"/>
              </a:rPr>
              <a:t>design pattern for scaling parameter sweep/map reduce for scientific analysis using standard </a:t>
            </a:r>
            <a:r>
              <a:rPr lang="en-US" sz="2800" dirty="0" smtClean="0">
                <a:cs typeface="Segoe UI Light" panose="020B0502040204020203" pitchFamily="34" charset="0"/>
              </a:rPr>
              <a:t>tools </a:t>
            </a:r>
            <a:r>
              <a:rPr lang="en-US" sz="2800" dirty="0">
                <a:cs typeface="Segoe UI Light" panose="020B0502040204020203" pitchFamily="34" charset="0"/>
              </a:rPr>
              <a:t>with </a:t>
            </a:r>
            <a:r>
              <a:rPr lang="en-US" sz="2800" dirty="0" smtClean="0">
                <a:cs typeface="Segoe UI Light" panose="020B0502040204020203" pitchFamily="34" charset="0"/>
              </a:rPr>
              <a:t>Windows </a:t>
            </a:r>
            <a:r>
              <a:rPr lang="en-US" sz="2800" dirty="0" smtClean="0">
                <a:cs typeface="Segoe UI Light" panose="020B0502040204020203" pitchFamily="34" charset="0"/>
              </a:rPr>
              <a:t>HPC</a:t>
            </a:r>
            <a:endParaRPr lang="en-US" sz="2800" dirty="0" smtClean="0">
              <a:cs typeface="Segoe UI Light" panose="020B0502040204020203" pitchFamily="34" charset="0"/>
            </a:endParaRPr>
          </a:p>
          <a:p>
            <a:pPr marL="574675" indent="-571500">
              <a:buFont typeface="Arial" panose="020B0604020202020204" pitchFamily="34" charset="0"/>
              <a:buChar char="•"/>
            </a:pPr>
            <a:r>
              <a:rPr lang="en-US" sz="2800" dirty="0" smtClean="0">
                <a:cs typeface="Segoe UI Light" panose="020B0502040204020203" pitchFamily="34" charset="0"/>
              </a:rPr>
              <a:t>Examples </a:t>
            </a:r>
            <a:r>
              <a:rPr lang="en-US" sz="2800" dirty="0">
                <a:cs typeface="Segoe UI Light" panose="020B0502040204020203" pitchFamily="34" charset="0"/>
              </a:rPr>
              <a:t>of when this is useful for research scientists</a:t>
            </a:r>
          </a:p>
        </p:txBody>
      </p:sp>
    </p:spTree>
    <p:extLst>
      <p:ext uri="{BB962C8B-B14F-4D97-AF65-F5344CB8AC3E}">
        <p14:creationId xmlns:p14="http://schemas.microsoft.com/office/powerpoint/2010/main" val="310858923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2"/>
          <a:stretch>
            <a:fillRect/>
          </a:stretch>
        </p:blipFill>
        <p:spPr>
          <a:xfrm>
            <a:off x="2804319" y="1034823"/>
            <a:ext cx="6581775" cy="5419725"/>
          </a:xfrm>
          <a:prstGeom prst="rect">
            <a:avLst/>
          </a:prstGeom>
        </p:spPr>
      </p:pic>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8858599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5429179"/>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Compile the sample</a:t>
            </a:r>
            <a:r>
              <a:rPr kumimoji="0" lang="en-US" sz="2400" b="0" i="0" u="none" strike="noStrike" kern="1200" cap="none" spc="-50" normalizeH="0" noProof="0" dirty="0" smtClean="0">
                <a:ln>
                  <a:noFill/>
                </a:ln>
                <a:gradFill>
                  <a:gsLst>
                    <a:gs pos="0">
                      <a:srgbClr val="595959"/>
                    </a:gs>
                    <a:gs pos="86000">
                      <a:srgbClr val="595959"/>
                    </a:gs>
                  </a:gsLst>
                  <a:lin ang="5400000" scaled="0"/>
                </a:gradFill>
                <a:effectLst/>
                <a:uLnTx/>
                <a:uFillTx/>
                <a:latin typeface="Segoe UI"/>
              </a:rPr>
              <a:t> </a:t>
            </a:r>
            <a:r>
              <a:rPr kumimoji="0" lang="en-US" sz="2400" b="0" i="0" u="none" strike="noStrike" kern="1200" cap="none" spc="-50" normalizeH="0" baseline="0" noProof="0" dirty="0" err="1" smtClean="0">
                <a:ln>
                  <a:noFill/>
                </a:ln>
                <a:gradFill>
                  <a:gsLst>
                    <a:gs pos="0">
                      <a:srgbClr val="595959"/>
                    </a:gs>
                    <a:gs pos="86000">
                      <a:srgbClr val="595959"/>
                    </a:gs>
                  </a:gsLst>
                  <a:lin ang="5400000" scaled="0"/>
                </a:gradFill>
                <a:effectLst/>
                <a:uLnTx/>
                <a:uFillTx/>
                <a:latin typeface="Segoe UI"/>
              </a:rPr>
              <a:t>matlab</a:t>
            </a:r>
            <a:r>
              <a:rPr kumimoji="0" lang="en-US" sz="24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rPr>
              <a:t> project</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Copy the resultant files into a new directory</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Download the MATLAB compiler runtime and create a new folder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small .bat file to unzip the MATLAB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an HPC package and upload to storage with the compiler</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startup script and package and upload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Update the node template </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Add cluster nodes and bring online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Package the demo files and upload to HPC</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an </a:t>
            </a:r>
            <a:r>
              <a:rPr lang="en-US" sz="2400" dirty="0" err="1" smtClean="0">
                <a:latin typeface="Segoe UI"/>
              </a:rPr>
              <a:t>hpcsync</a:t>
            </a:r>
            <a:r>
              <a:rPr lang="en-US" sz="2400" dirty="0" smtClean="0">
                <a:latin typeface="Segoe UI"/>
              </a:rPr>
              <a:t> command and sync with the cluster nodes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Create a new parametric sweep task and execute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Check the output directory in storage</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r>
              <a:rPr lang="en-US" sz="2400" dirty="0" smtClean="0">
                <a:latin typeface="Segoe UI"/>
              </a:rPr>
              <a:t>Run the </a:t>
            </a:r>
            <a:r>
              <a:rPr lang="en-US" sz="2400" dirty="0" err="1" smtClean="0">
                <a:latin typeface="Segoe UI"/>
              </a:rPr>
              <a:t>postprocess</a:t>
            </a:r>
            <a:r>
              <a:rPr lang="en-US" sz="2400" dirty="0" smtClean="0">
                <a:latin typeface="Segoe UI"/>
              </a:rPr>
              <a:t> script to calculate the minimum from the results</a:t>
            </a: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a:p>
            <a:pPr marL="3175" marR="0" lvl="1" indent="0" algn="l" defTabSz="914363" rtl="0" eaLnBrk="1" fontAlgn="auto" latinLnBrk="0" hangingPunct="1">
              <a:lnSpc>
                <a:spcPct val="90000"/>
              </a:lnSpc>
              <a:spcBef>
                <a:spcPts val="0"/>
              </a:spcBef>
              <a:spcAft>
                <a:spcPts val="0"/>
              </a:spcAft>
              <a:buClrTx/>
              <a:buSzPct val="80000"/>
              <a:buFont typeface="Arial" pitchFamily="34" charset="0"/>
              <a:buNone/>
              <a:tabLst/>
              <a:defRPr/>
            </a:pPr>
            <a:endParaRPr kumimoji="0" lang="en-US" sz="2000" b="0" i="0" u="none" strike="noStrike" kern="1200" cap="none" spc="-50" normalizeH="0" baseline="0" noProof="0" dirty="0" smtClean="0">
              <a:ln>
                <a:noFill/>
              </a:ln>
              <a:gradFill>
                <a:gsLst>
                  <a:gs pos="0">
                    <a:srgbClr val="595959"/>
                  </a:gs>
                  <a:gs pos="86000">
                    <a:srgbClr val="595959"/>
                  </a:gs>
                </a:gsLst>
                <a:lin ang="5400000" scaled="0"/>
              </a:gradFill>
              <a:effectLst/>
              <a:uLnTx/>
              <a:uFillTx/>
              <a:latin typeface="Segoe UI"/>
            </a:endParaRPr>
          </a:p>
        </p:txBody>
      </p:sp>
    </p:spTree>
    <p:extLst>
      <p:ext uri="{BB962C8B-B14F-4D97-AF65-F5344CB8AC3E}">
        <p14:creationId xmlns:p14="http://schemas.microsoft.com/office/powerpoint/2010/main" val="51579052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80283" y="3009050"/>
            <a:ext cx="10237787" cy="997196"/>
          </a:xfrm>
        </p:spPr>
        <p:txBody>
          <a:bodyPr/>
          <a:lstStyle/>
          <a:p>
            <a:r>
              <a:rPr lang="en-US" dirty="0" smtClean="0">
                <a:gradFill>
                  <a:gsLst>
                    <a:gs pos="1250">
                      <a:srgbClr val="FFFFFF"/>
                    </a:gs>
                    <a:gs pos="100000">
                      <a:srgbClr val="FFFFFF"/>
                    </a:gs>
                  </a:gsLst>
                  <a:lin ang="5400000" scaled="0"/>
                </a:gradFill>
              </a:rPr>
              <a:t>R-Python demo</a:t>
            </a:r>
            <a:endParaRPr lang="en-US"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579915"/>
            <a:ext cx="11151918" cy="1135439"/>
          </a:xfrm>
        </p:spPr>
        <p:txBody>
          <a:bodyPr/>
          <a:lstStyle/>
          <a:p>
            <a:r>
              <a:rPr lang="en-US" dirty="0" smtClean="0"/>
              <a:t>Find out the percentage of the 100 most popular names in the US which are given to newborns</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Tree>
    <p:extLst>
      <p:ext uri="{BB962C8B-B14F-4D97-AF65-F5344CB8AC3E}">
        <p14:creationId xmlns:p14="http://schemas.microsoft.com/office/powerpoint/2010/main" val="358505085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visualization</a:t>
            </a:r>
            <a:endParaRPr lang="en-GB" dirty="0"/>
          </a:p>
        </p:txBody>
      </p:sp>
      <p:sp>
        <p:nvSpPr>
          <p:cNvPr id="3" name="AutoShape 2" descr="Rosenbrock Banan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 name="AutoShape 4" descr="Rosenbrock Banan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pic>
        <p:nvPicPr>
          <p:cNvPr id="5" name="Picture 4"/>
          <p:cNvPicPr>
            <a:picLocks noChangeAspect="1"/>
          </p:cNvPicPr>
          <p:nvPr/>
        </p:nvPicPr>
        <p:blipFill>
          <a:blip r:embed="rId2"/>
          <a:stretch>
            <a:fillRect/>
          </a:stretch>
        </p:blipFill>
        <p:spPr>
          <a:xfrm>
            <a:off x="2420288" y="1016982"/>
            <a:ext cx="7349837" cy="5512378"/>
          </a:xfrm>
          <a:prstGeom prst="rect">
            <a:avLst/>
          </a:prstGeom>
        </p:spPr>
      </p:pic>
    </p:spTree>
    <p:extLst>
      <p:ext uri="{BB962C8B-B14F-4D97-AF65-F5344CB8AC3E}">
        <p14:creationId xmlns:p14="http://schemas.microsoft.com/office/powerpoint/2010/main" val="257541956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steps</a:t>
            </a:r>
            <a:endParaRPr lang="en-GB" dirty="0"/>
          </a:p>
        </p:txBody>
      </p:sp>
      <p:sp>
        <p:nvSpPr>
          <p:cNvPr id="4" name="Content Placeholder 2"/>
          <p:cNvSpPr txBox="1">
            <a:spLocks/>
          </p:cNvSpPr>
          <p:nvPr/>
        </p:nvSpPr>
        <p:spPr>
          <a:xfrm>
            <a:off x="520701" y="1447800"/>
            <a:ext cx="11149013" cy="481978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t>Download the Azure CLI onto the head node</a:t>
            </a:r>
          </a:p>
          <a:p>
            <a:pPr lvl="1"/>
            <a:r>
              <a:rPr lang="en-US" sz="2400" dirty="0" smtClean="0"/>
              <a:t>Get a .</a:t>
            </a:r>
            <a:r>
              <a:rPr lang="en-US" sz="2400" dirty="0" err="1" smtClean="0"/>
              <a:t>publishsettings</a:t>
            </a:r>
            <a:r>
              <a:rPr lang="en-US" sz="2400" dirty="0" smtClean="0"/>
              <a:t> file and import into the CLI</a:t>
            </a:r>
          </a:p>
          <a:p>
            <a:pPr lvl="1"/>
            <a:r>
              <a:rPr lang="en-US" sz="2400" dirty="0" smtClean="0"/>
              <a:t>Install the Python SDK for Windows Azure </a:t>
            </a:r>
          </a:p>
          <a:p>
            <a:pPr lvl="1"/>
            <a:r>
              <a:rPr lang="en-US" sz="2400" dirty="0" smtClean="0"/>
              <a:t>Create an HPC package of the C:\Python27 directory and upload</a:t>
            </a:r>
          </a:p>
          <a:p>
            <a:pPr lvl="1"/>
            <a:r>
              <a:rPr lang="en-US" sz="2400" dirty="0" smtClean="0"/>
              <a:t>Install R on the head node and install </a:t>
            </a:r>
            <a:r>
              <a:rPr lang="en-US" sz="2400" dirty="0" err="1" smtClean="0"/>
              <a:t>plyr</a:t>
            </a:r>
            <a:r>
              <a:rPr lang="en-US" sz="2400" dirty="0" smtClean="0"/>
              <a:t> and ggplot2</a:t>
            </a:r>
          </a:p>
          <a:p>
            <a:pPr lvl="1"/>
            <a:r>
              <a:rPr lang="en-US" sz="2400" dirty="0" smtClean="0"/>
              <a:t>Create an install .bat file and </a:t>
            </a:r>
            <a:r>
              <a:rPr lang="en-US" sz="2400" dirty="0" err="1" smtClean="0"/>
              <a:t>hpcpack</a:t>
            </a:r>
            <a:r>
              <a:rPr lang="en-US" sz="2400" dirty="0" smtClean="0"/>
              <a:t> </a:t>
            </a:r>
          </a:p>
          <a:p>
            <a:pPr lvl="1"/>
            <a:r>
              <a:rPr lang="en-US" sz="2400" dirty="0" smtClean="0"/>
              <a:t>Upload R to the cluster</a:t>
            </a:r>
          </a:p>
          <a:p>
            <a:pPr lvl="1"/>
            <a:r>
              <a:rPr lang="en-US" sz="2400" dirty="0" smtClean="0"/>
              <a:t>Create a startup script to </a:t>
            </a:r>
            <a:r>
              <a:rPr lang="en-US" sz="2400" dirty="0" err="1" smtClean="0"/>
              <a:t>xcopy</a:t>
            </a:r>
            <a:r>
              <a:rPr lang="en-US" sz="2400" dirty="0" smtClean="0"/>
              <a:t> python and install R</a:t>
            </a:r>
          </a:p>
          <a:p>
            <a:pPr lvl="1"/>
            <a:r>
              <a:rPr lang="en-US" sz="2400" dirty="0" smtClean="0"/>
              <a:t>Add the script to a new node template</a:t>
            </a:r>
          </a:p>
          <a:p>
            <a:pPr lvl="1"/>
            <a:r>
              <a:rPr lang="en-US" sz="2400" dirty="0" smtClean="0"/>
              <a:t>Create a package for the application files and upload to the cluster</a:t>
            </a:r>
          </a:p>
          <a:p>
            <a:pPr lvl="1"/>
            <a:r>
              <a:rPr lang="en-US" sz="2400" dirty="0" smtClean="0"/>
              <a:t>Create a new parametric sweep job and execute</a:t>
            </a:r>
          </a:p>
          <a:p>
            <a:pPr lvl="1"/>
            <a:r>
              <a:rPr lang="en-US" sz="2400" dirty="0" smtClean="0"/>
              <a:t>Run the local R script to create a graph from the results</a:t>
            </a:r>
            <a:endParaRPr lang="en-US" sz="2400" dirty="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7269428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HPC in the Cloud</a:t>
            </a:r>
          </a:p>
        </p:txBody>
      </p:sp>
      <p:sp>
        <p:nvSpPr>
          <p:cNvPr id="3" name="Text Placeholder 2"/>
          <p:cNvSpPr>
            <a:spLocks noGrp="1"/>
          </p:cNvSpPr>
          <p:nvPr>
            <p:ph type="body" sz="quarter" idx="10"/>
          </p:nvPr>
        </p:nvSpPr>
        <p:spPr>
          <a:xfrm>
            <a:off x="520701" y="1447799"/>
            <a:ext cx="11149013" cy="2783839"/>
          </a:xfrm>
        </p:spPr>
        <p:txBody>
          <a:bodyPr/>
          <a:lstStyle/>
          <a:p>
            <a:r>
              <a:rPr lang="en-US" sz="3600" dirty="0"/>
              <a:t>Learning objectives – what </a:t>
            </a:r>
            <a:r>
              <a:rPr lang="en-US" sz="3600" dirty="0" smtClean="0"/>
              <a:t>we have learned:</a:t>
            </a:r>
            <a:endParaRPr lang="en-US" sz="3600" dirty="0"/>
          </a:p>
          <a:p>
            <a:pPr marL="574675" lvl="2" indent="-571500">
              <a:spcBef>
                <a:spcPts val="0"/>
              </a:spcBef>
              <a:spcAft>
                <a:spcPts val="900"/>
              </a:spcAft>
              <a:buFont typeface="Arial" pitchFamily="34" charset="0"/>
              <a:buChar char="•"/>
            </a:pPr>
            <a:r>
              <a:rPr lang="en-US" sz="2800" spc="-100" dirty="0">
                <a:gradFill>
                  <a:gsLst>
                    <a:gs pos="0">
                      <a:srgbClr val="595959"/>
                    </a:gs>
                    <a:gs pos="86000">
                      <a:srgbClr val="595959"/>
                    </a:gs>
                  </a:gsLst>
                  <a:lin ang="5400000" scaled="0"/>
                </a:gradFill>
                <a:latin typeface="Segoe UI Light" pitchFamily="34" charset="0"/>
                <a:cs typeface="Segoe UI Light" panose="020B0502040204020203" pitchFamily="34" charset="0"/>
              </a:rPr>
              <a:t>Microsoft's High Performance Computing (HPC) distributed computing Server</a:t>
            </a:r>
          </a:p>
          <a:p>
            <a:pPr marL="574675" indent="-571500">
              <a:buFont typeface="Arial" panose="020B0604020202020204" pitchFamily="34" charset="0"/>
              <a:buChar char="•"/>
            </a:pPr>
            <a:r>
              <a:rPr lang="en-US" sz="2800" dirty="0">
                <a:cs typeface="Segoe UI Light" panose="020B0502040204020203" pitchFamily="34" charset="0"/>
              </a:rPr>
              <a:t>A design pattern for scaling parameter sweep/map reduce for scientific analysis using standard tool with Windows HPC</a:t>
            </a:r>
          </a:p>
          <a:p>
            <a:pPr marL="574675" indent="-571500">
              <a:buFont typeface="Arial" panose="020B0604020202020204" pitchFamily="34" charset="0"/>
              <a:buChar char="•"/>
            </a:pPr>
            <a:r>
              <a:rPr lang="en-US" sz="2800" dirty="0">
                <a:cs typeface="Segoe UI Light" panose="020B0502040204020203" pitchFamily="34" charset="0"/>
              </a:rPr>
              <a:t>Examples of when this is useful for research scientists</a:t>
            </a:r>
          </a:p>
        </p:txBody>
      </p:sp>
    </p:spTree>
    <p:extLst>
      <p:ext uri="{BB962C8B-B14F-4D97-AF65-F5344CB8AC3E}">
        <p14:creationId xmlns:p14="http://schemas.microsoft.com/office/powerpoint/2010/main" val="14050241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604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5392" y="1642347"/>
            <a:ext cx="7964336" cy="4481227"/>
          </a:xfrm>
        </p:spPr>
        <p:txBody>
          <a:bodyPr/>
          <a:lstStyle/>
          <a:p>
            <a:pPr marL="3175" indent="0"/>
            <a:r>
              <a:rPr lang="en-US" sz="4000" dirty="0" smtClean="0"/>
              <a:t>HPC</a:t>
            </a:r>
          </a:p>
          <a:p>
            <a:pPr marL="912813" lvl="2" indent="-225425"/>
            <a:r>
              <a:rPr lang="en-US" sz="2800" dirty="0" smtClean="0">
                <a:latin typeface="Segoe UI Light" panose="020B0502040204020203" pitchFamily="34" charset="0"/>
                <a:cs typeface="Segoe UI Light" panose="020B0502040204020203" pitchFamily="34" charset="0"/>
              </a:rPr>
              <a:t>Microsoft High Performance Computing Service pack for Windows Server</a:t>
            </a:r>
            <a:br>
              <a:rPr lang="en-US" sz="2800" dirty="0" smtClean="0">
                <a:latin typeface="Segoe UI Light" panose="020B0502040204020203" pitchFamily="34" charset="0"/>
                <a:cs typeface="Segoe UI Light" panose="020B0502040204020203" pitchFamily="34" charset="0"/>
              </a:rPr>
            </a:br>
            <a:endParaRPr lang="en-US" sz="2800" dirty="0" smtClean="0">
              <a:latin typeface="Segoe UI Light" panose="020B0502040204020203" pitchFamily="34" charset="0"/>
              <a:cs typeface="Segoe UI Light" panose="020B0502040204020203" pitchFamily="34" charset="0"/>
            </a:endParaRPr>
          </a:p>
          <a:p>
            <a:pPr marL="746125" indent="-742950">
              <a:buFont typeface="+mj-lt"/>
              <a:buAutoNum type="arabicPeriod"/>
            </a:pPr>
            <a:r>
              <a:rPr lang="en-US" sz="4000" dirty="0" smtClean="0"/>
              <a:t>Setting it up </a:t>
            </a:r>
          </a:p>
          <a:p>
            <a:pPr marL="746125" indent="-742950">
              <a:buFont typeface="+mj-lt"/>
              <a:buAutoNum type="arabicPeriod"/>
            </a:pPr>
            <a:r>
              <a:rPr lang="en-US" sz="4000" dirty="0" smtClean="0"/>
              <a:t>MATLAB demo</a:t>
            </a:r>
          </a:p>
          <a:p>
            <a:pPr marL="746125" indent="-742950">
              <a:buFont typeface="+mj-lt"/>
              <a:buAutoNum type="arabicPeriod"/>
            </a:pPr>
            <a:r>
              <a:rPr lang="en-US" sz="4000" dirty="0" smtClean="0"/>
              <a:t>R demo</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Microsoft HPC Scenarios</a:t>
            </a:r>
            <a:endParaRPr lang="en-GB"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80676" y="1839889"/>
            <a:ext cx="5886310" cy="403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68065" y="1769356"/>
            <a:ext cx="4909567" cy="3507841"/>
          </a:xfrm>
          <a:prstGeom prst="rect">
            <a:avLst/>
          </a:prstGeom>
          <a:noFill/>
        </p:spPr>
        <p:txBody>
          <a:bodyPr wrap="none" lIns="0" tIns="0" rIns="0" bIns="0" rtlCol="0">
            <a:spAutoFit/>
          </a:bodyPr>
          <a:lstStyle/>
          <a:p>
            <a:pPr marL="0" lvl="1"/>
            <a:r>
              <a:rPr lang="en-US" sz="3599" spc="-100" dirty="0" smtClean="0">
                <a:gradFill>
                  <a:gsLst>
                    <a:gs pos="0">
                      <a:srgbClr val="00AEEF"/>
                    </a:gs>
                    <a:gs pos="86000">
                      <a:srgbClr val="00AEEF"/>
                    </a:gs>
                  </a:gsLst>
                  <a:lin ang="5400000" scaled="0"/>
                </a:gradFill>
                <a:latin typeface="Segoe UI Light" pitchFamily="34" charset="0"/>
              </a:rPr>
              <a:t>On-Premises</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Your own servers inside your enterprise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r>
              <a:rPr lang="en-US" sz="3599" spc="-100" dirty="0" smtClean="0">
                <a:gradFill>
                  <a:gsLst>
                    <a:gs pos="0">
                      <a:srgbClr val="00AEEF"/>
                    </a:gs>
                    <a:gs pos="86000">
                      <a:srgbClr val="00AEEF"/>
                    </a:gs>
                  </a:gsLst>
                  <a:lin ang="5400000" scaled="0"/>
                </a:gradFill>
                <a:latin typeface="Segoe UI Light" pitchFamily="34" charset="0"/>
              </a:rPr>
              <a:t>Hybrid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Burst from enterprise to cloud.</a:t>
            </a:r>
          </a:p>
          <a:p>
            <a:endPar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endParaRPr>
          </a:p>
          <a:p>
            <a:pPr marL="0" lvl="1"/>
            <a:r>
              <a:rPr lang="en-US" sz="3599" spc="-100" dirty="0" smtClean="0">
                <a:gradFill>
                  <a:gsLst>
                    <a:gs pos="0">
                      <a:srgbClr val="00AEEF"/>
                    </a:gs>
                    <a:gs pos="86000">
                      <a:srgbClr val="00AEEF"/>
                    </a:gs>
                  </a:gsLst>
                  <a:lin ang="5400000" scaled="0"/>
                </a:gradFill>
                <a:latin typeface="Segoe UI Light" pitchFamily="34" charset="0"/>
              </a:rPr>
              <a:t>Cloud</a:t>
            </a:r>
            <a:endParaRPr lang="en-US" sz="3599" spc="-100" dirty="0">
              <a:gradFill>
                <a:gsLst>
                  <a:gs pos="0">
                    <a:srgbClr val="00AEEF"/>
                  </a:gs>
                  <a:gs pos="86000">
                    <a:srgbClr val="00AEEF"/>
                  </a:gs>
                </a:gsLst>
                <a:lin ang="5400000" scaled="0"/>
              </a:gradFill>
              <a:latin typeface="Segoe UI Light" pitchFamily="34" charset="0"/>
            </a:endParaRPr>
          </a:p>
          <a:p>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Head node in cloud or compute in cloud</a:t>
            </a:r>
            <a:b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br>
            <a:r>
              <a:rPr lang="en-US" sz="2000" spc="-50"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itchFamily="34" charset="0"/>
              </a:rPr>
              <a:t>Or both.</a:t>
            </a:r>
          </a:p>
        </p:txBody>
      </p:sp>
    </p:spTree>
    <p:extLst>
      <p:ext uri="{BB962C8B-B14F-4D97-AF65-F5344CB8AC3E}">
        <p14:creationId xmlns:p14="http://schemas.microsoft.com/office/powerpoint/2010/main" val="117630495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HPC Components (On Premises View)</a:t>
            </a:r>
            <a:endParaRPr lang="en-GB" dirty="0"/>
          </a:p>
        </p:txBody>
      </p:sp>
      <p:sp>
        <p:nvSpPr>
          <p:cNvPr id="4" name="TextBox 3"/>
          <p:cNvSpPr txBox="1"/>
          <p:nvPr/>
        </p:nvSpPr>
        <p:spPr>
          <a:xfrm>
            <a:off x="358148" y="1508480"/>
            <a:ext cx="1894611" cy="461550"/>
          </a:xfrm>
          <a:prstGeom prst="rect">
            <a:avLst/>
          </a:prstGeom>
          <a:noFill/>
        </p:spPr>
        <p:txBody>
          <a:bodyPr wrap="none" lIns="91409" tIns="45705" rIns="91409" bIns="45705" rtlCol="0">
            <a:spAutoFit/>
          </a:bodyPr>
          <a:lstStyle/>
          <a:p>
            <a:r>
              <a:rPr lang="en-US" sz="2400" b="1" dirty="0">
                <a:solidFill>
                  <a:srgbClr val="00B0F0"/>
                </a:solidFill>
                <a:latin typeface="Segoe" pitchFamily="34" charset="0"/>
              </a:rPr>
              <a:t>On-premise</a:t>
            </a:r>
          </a:p>
        </p:txBody>
      </p:sp>
      <p:cxnSp>
        <p:nvCxnSpPr>
          <p:cNvPr id="5" name="Straight Arrow Connector 4"/>
          <p:cNvCxnSpPr/>
          <p:nvPr/>
        </p:nvCxnSpPr>
        <p:spPr>
          <a:xfrm>
            <a:off x="2297830" y="2286950"/>
            <a:ext cx="1269547" cy="0"/>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sp>
        <p:nvSpPr>
          <p:cNvPr id="6" name="Rounded Rectangle 5"/>
          <p:cNvSpPr/>
          <p:nvPr/>
        </p:nvSpPr>
        <p:spPr>
          <a:xfrm>
            <a:off x="910766" y="2954785"/>
            <a:ext cx="1387060" cy="186436"/>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User</a:t>
            </a:r>
          </a:p>
        </p:txBody>
      </p:sp>
      <p:sp>
        <p:nvSpPr>
          <p:cNvPr id="7" name="Rounded Rectangle 6"/>
          <p:cNvSpPr/>
          <p:nvPr/>
        </p:nvSpPr>
        <p:spPr>
          <a:xfrm>
            <a:off x="3414487" y="2513686"/>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Head Node</a:t>
            </a:r>
          </a:p>
        </p:txBody>
      </p:sp>
      <p:sp>
        <p:nvSpPr>
          <p:cNvPr id="8" name="Rounded Rectangle 7"/>
          <p:cNvSpPr/>
          <p:nvPr/>
        </p:nvSpPr>
        <p:spPr>
          <a:xfrm>
            <a:off x="3414487" y="3782334"/>
            <a:ext cx="1155767" cy="180069"/>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Broker Node(s)</a:t>
            </a:r>
          </a:p>
        </p:txBody>
      </p:sp>
      <p:cxnSp>
        <p:nvCxnSpPr>
          <p:cNvPr id="9" name="Straight Arrow Connector 8"/>
          <p:cNvCxnSpPr>
            <a:stCxn id="7" idx="2"/>
          </p:cNvCxnSpPr>
          <p:nvPr/>
        </p:nvCxnSpPr>
        <p:spPr>
          <a:xfrm flipH="1">
            <a:off x="3987114" y="2693758"/>
            <a:ext cx="5257" cy="354249"/>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p:nvPr/>
        </p:nvCxnSpPr>
        <p:spPr>
          <a:xfrm flipH="1" flipV="1">
            <a:off x="2297822" y="2881223"/>
            <a:ext cx="1056683" cy="563022"/>
          </a:xfrm>
          <a:prstGeom prst="straightConnector1">
            <a:avLst/>
          </a:prstGeom>
          <a:ln>
            <a:headEnd type="none"/>
            <a:tailEnd type="triangle"/>
          </a:ln>
        </p:spPr>
        <p:style>
          <a:lnRef idx="2">
            <a:schemeClr val="accent5"/>
          </a:lnRef>
          <a:fillRef idx="0">
            <a:schemeClr val="accent5"/>
          </a:fillRef>
          <a:effectRef idx="1">
            <a:schemeClr val="accent5"/>
          </a:effectRef>
          <a:fontRef idx="minor">
            <a:schemeClr val="tx1"/>
          </a:fontRef>
        </p:style>
      </p:cxnSp>
      <p:pic>
        <p:nvPicPr>
          <p:cNvPr id="11" name="Picture 2" descr="\\eventsql\dvd\Online_ART\DVD_ART36\Artwork_Imagery\Icons - Illustrations\_ REAL VISTA STYLE\desktop compu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428" y="2069524"/>
            <a:ext cx="1195740" cy="897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045" y="3027934"/>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ventsql\dvd\Online_ART\DVD_ART36\Artwork_Imagery\Icons - Illustrations\_ VISTA STYLE\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120" y="1752602"/>
            <a:ext cx="1001569" cy="751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ntsql\dvd\Online_ART\DVD_ART36\Artwork_Imagery\Icons - Illustrations\_ VISTA STYLE\server.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6279"/>
          <a:stretch/>
        </p:blipFill>
        <p:spPr bwMode="auto">
          <a:xfrm>
            <a:off x="3819403" y="3058358"/>
            <a:ext cx="638212" cy="7516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0043245" y="3337631"/>
            <a:ext cx="119984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HPC Cluster</a:t>
            </a:r>
          </a:p>
        </p:txBody>
      </p:sp>
      <p:cxnSp>
        <p:nvCxnSpPr>
          <p:cNvPr id="16" name="Curved Connector 15"/>
          <p:cNvCxnSpPr/>
          <p:nvPr/>
        </p:nvCxnSpPr>
        <p:spPr>
          <a:xfrm flipV="1">
            <a:off x="4589397" y="3425046"/>
            <a:ext cx="2351553" cy="9137"/>
          </a:xfrm>
          <a:prstGeom prst="curvedConnector3">
            <a:avLst>
              <a:gd name="adj1" fmla="val 50000"/>
            </a:avLst>
          </a:prstGeom>
          <a:ln>
            <a:headEnd type="triangle"/>
            <a:tailEnd type="triangle"/>
          </a:ln>
        </p:spPr>
        <p:style>
          <a:lnRef idx="2">
            <a:schemeClr val="accent5"/>
          </a:lnRef>
          <a:fillRef idx="0">
            <a:schemeClr val="accent5"/>
          </a:fillRef>
          <a:effectRef idx="1">
            <a:schemeClr val="accent5"/>
          </a:effectRef>
          <a:fontRef idx="minor">
            <a:schemeClr val="tx1"/>
          </a:fontRef>
        </p:style>
      </p:cxnSp>
      <p:grpSp>
        <p:nvGrpSpPr>
          <p:cNvPr id="17" name="Group 16"/>
          <p:cNvGrpSpPr/>
          <p:nvPr/>
        </p:nvGrpSpPr>
        <p:grpSpPr>
          <a:xfrm>
            <a:off x="6534643" y="2799796"/>
            <a:ext cx="3501852" cy="1619807"/>
            <a:chOff x="5062572" y="3047999"/>
            <a:chExt cx="2024028" cy="1175523"/>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2572" y="3047999"/>
              <a:ext cx="771985" cy="117552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6400" y="3047999"/>
              <a:ext cx="771985" cy="117552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292" y="3047999"/>
              <a:ext cx="771985" cy="117552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615" y="3047999"/>
              <a:ext cx="771985" cy="1175523"/>
            </a:xfrm>
            <a:prstGeom prst="rect">
              <a:avLst/>
            </a:prstGeom>
          </p:spPr>
        </p:pic>
      </p:grpSp>
      <p:grpSp>
        <p:nvGrpSpPr>
          <p:cNvPr id="22" name="Group 21"/>
          <p:cNvGrpSpPr/>
          <p:nvPr/>
        </p:nvGrpSpPr>
        <p:grpSpPr>
          <a:xfrm>
            <a:off x="4660686" y="1295402"/>
            <a:ext cx="6207545" cy="1668079"/>
            <a:chOff x="3494844" y="1551432"/>
            <a:chExt cx="4658556" cy="1668078"/>
          </a:xfrm>
        </p:grpSpPr>
        <p:grpSp>
          <p:nvGrpSpPr>
            <p:cNvPr id="23" name="Group 22"/>
            <p:cNvGrpSpPr/>
            <p:nvPr/>
          </p:nvGrpSpPr>
          <p:grpSpPr>
            <a:xfrm>
              <a:off x="5264926" y="1551432"/>
              <a:ext cx="2888474" cy="571465"/>
              <a:chOff x="5264926" y="1600200"/>
              <a:chExt cx="2888474" cy="571465"/>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sp>
          <p:nvSpPr>
            <p:cNvPr id="24" name="Rounded Rectangle 23"/>
            <p:cNvSpPr/>
            <p:nvPr/>
          </p:nvSpPr>
          <p:spPr>
            <a:xfrm>
              <a:off x="5014046" y="2460916"/>
              <a:ext cx="2171035" cy="32219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Desktop Compute Cloud via </a:t>
              </a:r>
            </a:p>
            <a:p>
              <a:pPr algn="ctr"/>
              <a:r>
                <a:rPr lang="en-US" sz="1100" b="1" dirty="0">
                  <a:solidFill>
                    <a:srgbClr val="000000"/>
                  </a:solidFill>
                  <a:latin typeface="Segoe" pitchFamily="34" charset="0"/>
                </a:rPr>
                <a:t>Idle Win 7 Workstation Cores</a:t>
              </a:r>
            </a:p>
          </p:txBody>
        </p:sp>
        <p:grpSp>
          <p:nvGrpSpPr>
            <p:cNvPr id="25" name="Group 24"/>
            <p:cNvGrpSpPr/>
            <p:nvPr/>
          </p:nvGrpSpPr>
          <p:grpSpPr>
            <a:xfrm>
              <a:off x="4655326" y="1828800"/>
              <a:ext cx="2888474" cy="571465"/>
              <a:chOff x="5264926" y="1600200"/>
              <a:chExt cx="2888474" cy="571465"/>
            </a:xfrm>
          </p:grpSpPr>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9726" y="1600200"/>
                <a:ext cx="619125" cy="428625"/>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4576" y="1600200"/>
                <a:ext cx="619125" cy="428625"/>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9426" y="1600200"/>
                <a:ext cx="619125" cy="428625"/>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4275" y="1600200"/>
                <a:ext cx="619125" cy="428625"/>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4926" y="1743040"/>
                <a:ext cx="619125" cy="428625"/>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9776" y="1743040"/>
                <a:ext cx="619125" cy="428625"/>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626" y="1743040"/>
                <a:ext cx="619125" cy="428625"/>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9475" y="1743040"/>
                <a:ext cx="619125" cy="428625"/>
              </a:xfrm>
              <a:prstGeom prst="rect">
                <a:avLst/>
              </a:prstGeom>
            </p:spPr>
          </p:pic>
        </p:grpSp>
        <p:cxnSp>
          <p:nvCxnSpPr>
            <p:cNvPr id="26" name="Straight Arrow Connector 25"/>
            <p:cNvCxnSpPr/>
            <p:nvPr/>
          </p:nvCxnSpPr>
          <p:spPr>
            <a:xfrm flipV="1">
              <a:off x="3494844" y="2542929"/>
              <a:ext cx="1146230" cy="676581"/>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grpSp>
        <p:nvGrpSpPr>
          <p:cNvPr id="43" name="Group 42"/>
          <p:cNvGrpSpPr/>
          <p:nvPr/>
        </p:nvGrpSpPr>
        <p:grpSpPr>
          <a:xfrm>
            <a:off x="-28940" y="4046504"/>
            <a:ext cx="12184418" cy="2800208"/>
            <a:chOff x="0" y="4069080"/>
            <a:chExt cx="9144000" cy="2800208"/>
          </a:xfrm>
        </p:grpSpPr>
        <p:cxnSp>
          <p:nvCxnSpPr>
            <p:cNvPr id="44" name="Straight Connector 43"/>
            <p:cNvCxnSpPr/>
            <p:nvPr/>
          </p:nvCxnSpPr>
          <p:spPr>
            <a:xfrm>
              <a:off x="0" y="4419600"/>
              <a:ext cx="91440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0" y="4069080"/>
              <a:ext cx="9144000" cy="2800208"/>
              <a:chOff x="0" y="4069080"/>
              <a:chExt cx="9144000" cy="2800208"/>
            </a:xfrm>
          </p:grpSpPr>
          <p:pic>
            <p:nvPicPr>
              <p:cNvPr id="46" name="Picture 45" descr="sky and clouds faded top 2.png"/>
              <p:cNvPicPr>
                <a:picLocks noChangeAspect="1"/>
              </p:cNvPicPr>
              <p:nvPr/>
            </p:nvPicPr>
            <p:blipFill>
              <a:blip r:embed="rId7" cstate="print">
                <a:alphaModFix amt="60000"/>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Lst>
              </a:blip>
              <a:srcRect b="22199"/>
              <a:stretch>
                <a:fillRect/>
              </a:stretch>
            </p:blipFill>
            <p:spPr>
              <a:xfrm>
                <a:off x="1589" y="5159027"/>
                <a:ext cx="9142411" cy="1710261"/>
              </a:xfrm>
              <a:prstGeom prst="rect">
                <a:avLst/>
              </a:prstGeom>
              <a:blipFill dpi="0" rotWithShape="1">
                <a:blip r:embed="rId9" cstate="print">
                  <a:alphaModFix amt="0"/>
                  <a:duotone>
                    <a:prstClr val="black"/>
                    <a:schemeClr val="accent1">
                      <a:tint val="45000"/>
                      <a:satMod val="400000"/>
                    </a:schemeClr>
                  </a:duotone>
                </a:blip>
                <a:srcRect/>
                <a:stretch>
                  <a:fillRect/>
                </a:stretch>
              </a:blipFill>
              <a:ln w="55000" cap="flat" cmpd="thickThin" algn="ctr">
                <a:noFill/>
                <a:prstDash val="solid"/>
                <a:headEnd type="none" w="med" len="med"/>
                <a:tailEnd type="none" w="med" len="med"/>
              </a:ln>
              <a:effectLst/>
            </p:spPr>
          </p:pic>
          <p:sp>
            <p:nvSpPr>
              <p:cNvPr id="47" name="Rectangle 46"/>
              <p:cNvSpPr/>
              <p:nvPr/>
            </p:nvSpPr>
            <p:spPr>
              <a:xfrm flipV="1">
                <a:off x="0" y="4419600"/>
                <a:ext cx="9144000" cy="2438400"/>
              </a:xfrm>
              <a:prstGeom prst="rect">
                <a:avLst/>
              </a:prstGeom>
              <a:gradFill flip="none" rotWithShape="1">
                <a:gsLst>
                  <a:gs pos="0">
                    <a:schemeClr val="bg1">
                      <a:alpha val="0"/>
                    </a:schemeClr>
                  </a:gs>
                  <a:gs pos="100000">
                    <a:schemeClr val="bg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48" name="Straight Arrow Connector 47"/>
              <p:cNvCxnSpPr/>
              <p:nvPr/>
            </p:nvCxnSpPr>
            <p:spPr>
              <a:xfrm>
                <a:off x="3724656" y="5499577"/>
                <a:ext cx="365760" cy="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49" name="Rounded Rectangle 48"/>
              <p:cNvSpPr/>
              <p:nvPr/>
            </p:nvSpPr>
            <p:spPr>
              <a:xfrm>
                <a:off x="5575946" y="6492240"/>
                <a:ext cx="1723405" cy="1931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Instances</a:t>
                </a:r>
              </a:p>
            </p:txBody>
          </p:sp>
          <p:sp>
            <p:nvSpPr>
              <p:cNvPr id="50" name="Rounded Rectangle 49"/>
              <p:cNvSpPr/>
              <p:nvPr/>
            </p:nvSpPr>
            <p:spPr>
              <a:xfrm>
                <a:off x="2423132" y="5794819"/>
                <a:ext cx="1140075" cy="19342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none" lIns="91409" tIns="45705" rIns="91409" bIns="45705" rtlCol="0" anchor="ctr"/>
              <a:lstStyle/>
              <a:p>
                <a:pPr algn="ctr"/>
                <a:r>
                  <a:rPr lang="en-US" sz="1100" b="1" dirty="0">
                    <a:solidFill>
                      <a:srgbClr val="000000"/>
                    </a:solidFill>
                    <a:latin typeface="Segoe" pitchFamily="34" charset="0"/>
                  </a:rPr>
                  <a:t>Azure Compute Proxies</a:t>
                </a:r>
              </a:p>
            </p:txBody>
          </p:sp>
          <p:grpSp>
            <p:nvGrpSpPr>
              <p:cNvPr id="51" name="Group 50"/>
              <p:cNvGrpSpPr/>
              <p:nvPr/>
            </p:nvGrpSpPr>
            <p:grpSpPr>
              <a:xfrm>
                <a:off x="2286000" y="5321344"/>
                <a:ext cx="1414339" cy="421088"/>
                <a:chOff x="3043335" y="5321344"/>
                <a:chExt cx="1414339" cy="421088"/>
              </a:xfrm>
            </p:grpSpPr>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321344"/>
                  <a:ext cx="1414339" cy="210163"/>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335" y="5532269"/>
                  <a:ext cx="1414339" cy="210163"/>
                </a:xfrm>
                <a:prstGeom prst="rect">
                  <a:avLst/>
                </a:prstGeom>
              </p:spPr>
            </p:pic>
          </p:grpSp>
          <p:cxnSp>
            <p:nvCxnSpPr>
              <p:cNvPr id="52" name="Straight Arrow Connector 51"/>
              <p:cNvCxnSpPr/>
              <p:nvPr/>
            </p:nvCxnSpPr>
            <p:spPr>
              <a:xfrm>
                <a:off x="2981100" y="4069080"/>
                <a:ext cx="0" cy="1188720"/>
              </a:xfrm>
              <a:prstGeom prst="straightConnector1">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53" name="Group 52"/>
              <p:cNvGrpSpPr/>
              <p:nvPr/>
            </p:nvGrpSpPr>
            <p:grpSpPr>
              <a:xfrm>
                <a:off x="4148873" y="4648200"/>
                <a:ext cx="4577551" cy="1852041"/>
                <a:chOff x="4148873" y="4648200"/>
                <a:chExt cx="4577551" cy="1852041"/>
              </a:xfrm>
            </p:grpSpPr>
            <p:grpSp>
              <p:nvGrpSpPr>
                <p:cNvPr id="54" name="Group 53"/>
                <p:cNvGrpSpPr/>
                <p:nvPr/>
              </p:nvGrpSpPr>
              <p:grpSpPr>
                <a:xfrm>
                  <a:off x="4148873" y="4648200"/>
                  <a:ext cx="1519570" cy="1852041"/>
                  <a:chOff x="5152374" y="4648200"/>
                  <a:chExt cx="1750310" cy="1852041"/>
                </a:xfrm>
              </p:grpSpPr>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2374" y="5843587"/>
                    <a:ext cx="1736061" cy="352425"/>
                  </a:xfrm>
                  <a:prstGeom prst="rect">
                    <a:avLst/>
                  </a:prstGeom>
                </p:spPr>
              </p:pic>
              <p:pic>
                <p:nvPicPr>
                  <p:cNvPr id="70" name="Picture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5562600"/>
                    <a:ext cx="1736060" cy="352425"/>
                  </a:xfrm>
                  <a:prstGeom prst="rect">
                    <a:avLst/>
                  </a:prstGeom>
                </p:spPr>
              </p:pic>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7" y="6147816"/>
                    <a:ext cx="1736061" cy="352425"/>
                  </a:xfrm>
                  <a:prstGeom prst="rect">
                    <a:avLst/>
                  </a:prstGeom>
                </p:spPr>
              </p:pic>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499" y="4929187"/>
                    <a:ext cx="1736059" cy="352425"/>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4648200"/>
                    <a:ext cx="1736061" cy="352425"/>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66623" y="5233416"/>
                    <a:ext cx="1736061" cy="352425"/>
                  </a:xfrm>
                  <a:prstGeom prst="rect">
                    <a:avLst/>
                  </a:prstGeom>
                </p:spPr>
              </p:pic>
            </p:grpSp>
            <p:grpSp>
              <p:nvGrpSpPr>
                <p:cNvPr id="55" name="Group 54"/>
                <p:cNvGrpSpPr/>
                <p:nvPr/>
              </p:nvGrpSpPr>
              <p:grpSpPr>
                <a:xfrm>
                  <a:off x="5677950" y="4648200"/>
                  <a:ext cx="1507202" cy="1852041"/>
                  <a:chOff x="6844594" y="4648200"/>
                  <a:chExt cx="1736064" cy="1852041"/>
                </a:xfrm>
              </p:grpSpPr>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5843587"/>
                    <a:ext cx="1736060" cy="352425"/>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5562600"/>
                    <a:ext cx="1736060" cy="352425"/>
                  </a:xfrm>
                  <a:prstGeom prst="rect">
                    <a:avLst/>
                  </a:prstGeom>
                </p:spPr>
              </p:pic>
              <p:pic>
                <p:nvPicPr>
                  <p:cNvPr id="65" name="Picture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8" y="6147816"/>
                    <a:ext cx="1736058" cy="352425"/>
                  </a:xfrm>
                  <a:prstGeom prst="rect">
                    <a:avLst/>
                  </a:prstGeom>
                </p:spPr>
              </p:pic>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7" y="4929187"/>
                    <a:ext cx="1736061" cy="352425"/>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4" y="4648200"/>
                    <a:ext cx="1736062" cy="352425"/>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4596" y="5233416"/>
                    <a:ext cx="1736058" cy="352425"/>
                  </a:xfrm>
                  <a:prstGeom prst="rect">
                    <a:avLst/>
                  </a:prstGeom>
                </p:spPr>
              </p:pic>
            </p:grpSp>
            <p:grpSp>
              <p:nvGrpSpPr>
                <p:cNvPr id="56" name="Group 55"/>
                <p:cNvGrpSpPr/>
                <p:nvPr/>
              </p:nvGrpSpPr>
              <p:grpSpPr>
                <a:xfrm>
                  <a:off x="7194661" y="4648200"/>
                  <a:ext cx="1531763" cy="1852041"/>
                  <a:chOff x="7194661" y="4648200"/>
                  <a:chExt cx="1531763" cy="1852041"/>
                </a:xfrm>
              </p:grpSpPr>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4661" y="5843587"/>
                    <a:ext cx="1507198" cy="352425"/>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5562600"/>
                    <a:ext cx="1507198" cy="352425"/>
                  </a:xfrm>
                  <a:prstGeom prst="rect">
                    <a:avLst/>
                  </a:prstGeom>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0848" y="6147816"/>
                    <a:ext cx="1507198" cy="352425"/>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3040" y="4929187"/>
                    <a:ext cx="1507198" cy="352425"/>
                  </a:xfrm>
                  <a:prstGeom prst="rect">
                    <a:avLst/>
                  </a:prstGeom>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4648200"/>
                    <a:ext cx="1507198" cy="352425"/>
                  </a:xfrm>
                  <a:prstGeom prst="rect">
                    <a:avLst/>
                  </a:prstGeom>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19226" y="5233416"/>
                    <a:ext cx="1507198" cy="352425"/>
                  </a:xfrm>
                  <a:prstGeom prst="rect">
                    <a:avLst/>
                  </a:prstGeom>
                </p:spPr>
              </p:pic>
            </p:grpSp>
          </p:grpSp>
        </p:grpSp>
      </p:grpSp>
      <p:grpSp>
        <p:nvGrpSpPr>
          <p:cNvPr id="77" name="Group 76"/>
          <p:cNvGrpSpPr/>
          <p:nvPr/>
        </p:nvGrpSpPr>
        <p:grpSpPr>
          <a:xfrm>
            <a:off x="206175" y="5351051"/>
            <a:ext cx="2437297" cy="1184399"/>
            <a:chOff x="151881" y="5573569"/>
            <a:chExt cx="1943127" cy="742355"/>
          </a:xfrm>
        </p:grpSpPr>
        <p:pic>
          <p:nvPicPr>
            <p:cNvPr id="78" name="Picture 77" descr="WinAzure_h_rgb_r.png"/>
            <p:cNvPicPr>
              <a:picLocks noChangeAspect="1"/>
            </p:cNvPicPr>
            <p:nvPr/>
          </p:nvPicPr>
          <p:blipFill rotWithShape="1">
            <a:blip r:embed="rId11" cstate="print"/>
            <a:srcRect l="-321" t="-1741" r="31000" b="1741"/>
            <a:stretch/>
          </p:blipFill>
          <p:spPr>
            <a:xfrm>
              <a:off x="151881" y="5573569"/>
              <a:ext cx="1943127" cy="431386"/>
            </a:xfrm>
            <a:prstGeom prst="rect">
              <a:avLst/>
            </a:prstGeom>
            <a:noFill/>
            <a:ln>
              <a:noFill/>
            </a:ln>
            <a:effectLst>
              <a:outerShdw blurRad="25400" dist="25400" dir="2700000">
                <a:srgbClr val="000000">
                  <a:alpha val="43000"/>
                </a:srgbClr>
              </a:outerShdw>
            </a:effectLst>
          </p:spPr>
        </p:pic>
        <p:pic>
          <p:nvPicPr>
            <p:cNvPr id="79" name="Picture 78" descr="WinAzure_h_rgb_r.png"/>
            <p:cNvPicPr>
              <a:picLocks noChangeAspect="1"/>
            </p:cNvPicPr>
            <p:nvPr/>
          </p:nvPicPr>
          <p:blipFill rotWithShape="1">
            <a:blip r:embed="rId11" cstate="print"/>
            <a:srcRect l="69000"/>
            <a:stretch/>
          </p:blipFill>
          <p:spPr>
            <a:xfrm>
              <a:off x="796411" y="5884537"/>
              <a:ext cx="868951" cy="431387"/>
            </a:xfrm>
            <a:prstGeom prst="rect">
              <a:avLst/>
            </a:prstGeom>
            <a:noFill/>
            <a:ln>
              <a:noFill/>
            </a:ln>
            <a:effectLst>
              <a:outerShdw blurRad="25400" dist="25400" dir="2700000">
                <a:srgbClr val="000000">
                  <a:alpha val="43000"/>
                </a:srgbClr>
              </a:outerShdw>
            </a:effectLst>
          </p:spPr>
        </p:pic>
      </p:grp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1022" y="1476800"/>
            <a:ext cx="2970595" cy="352001"/>
          </a:xfrm>
          <a:prstGeom prst="rect">
            <a:avLst/>
          </a:prstGeom>
        </p:spPr>
      </p:pic>
      <p:grpSp>
        <p:nvGrpSpPr>
          <p:cNvPr id="81" name="Group 54"/>
          <p:cNvGrpSpPr/>
          <p:nvPr/>
        </p:nvGrpSpPr>
        <p:grpSpPr>
          <a:xfrm>
            <a:off x="10006076" y="2262146"/>
            <a:ext cx="2060576" cy="722886"/>
            <a:chOff x="2209800" y="3828779"/>
            <a:chExt cx="2286000" cy="720062"/>
          </a:xfrm>
          <a:solidFill>
            <a:schemeClr val="bg1">
              <a:lumMod val="65000"/>
            </a:schemeClr>
          </a:solidFill>
        </p:grpSpPr>
        <p:pic>
          <p:nvPicPr>
            <p:cNvPr id="82" name="Picture 15" descr="http://www.response-it.co.uk/blog/wp-content/uploads/2010/02/banner-r2_2-7442041.jpg"/>
            <p:cNvPicPr>
              <a:picLocks noChangeAspect="1" noChangeArrowheads="1"/>
            </p:cNvPicPr>
            <p:nvPr/>
          </p:nvPicPr>
          <p:blipFill>
            <a:blip r:embed="rId13" cstate="print"/>
            <a:srcRect/>
            <a:stretch>
              <a:fillRect/>
            </a:stretch>
          </p:blipFill>
          <p:spPr bwMode="auto">
            <a:xfrm>
              <a:off x="2209800" y="3874620"/>
              <a:ext cx="2286000" cy="674221"/>
            </a:xfrm>
            <a:prstGeom prst="rect">
              <a:avLst/>
            </a:prstGeom>
            <a:grpFill/>
          </p:spPr>
        </p:pic>
        <p:sp>
          <p:nvSpPr>
            <p:cNvPr id="83" name="TextBox 82"/>
            <p:cNvSpPr txBox="1"/>
            <p:nvPr/>
          </p:nvSpPr>
          <p:spPr>
            <a:xfrm>
              <a:off x="3276601" y="3828779"/>
              <a:ext cx="1143001" cy="459755"/>
            </a:xfrm>
            <a:prstGeom prst="rect">
              <a:avLst/>
            </a:prstGeom>
            <a:noFill/>
          </p:spPr>
          <p:txBody>
            <a:bodyPr wrap="square" rtlCol="0">
              <a:spAutoFit/>
            </a:bodyPr>
            <a:lstStyle/>
            <a:p>
              <a:pPr algn="ctr"/>
              <a:r>
                <a:rPr lang="en-US" sz="1200" b="1" dirty="0">
                  <a:solidFill>
                    <a:srgbClr val="3F3F3F">
                      <a:lumMod val="10000"/>
                    </a:srgbClr>
                  </a:solidFill>
                  <a:latin typeface="Segoe  "/>
                </a:rPr>
                <a:t>HPC Edition</a:t>
              </a:r>
            </a:p>
          </p:txBody>
        </p:sp>
      </p:grpSp>
    </p:spTree>
    <p:extLst>
      <p:ext uri="{BB962C8B-B14F-4D97-AF65-F5344CB8AC3E}">
        <p14:creationId xmlns:p14="http://schemas.microsoft.com/office/powerpoint/2010/main" val="204607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ppt_x"/>
                                          </p:val>
                                        </p:tav>
                                        <p:tav tm="100000">
                                          <p:val>
                                            <p:strVal val="#ppt_x"/>
                                          </p:val>
                                        </p:tav>
                                      </p:tavLst>
                                    </p:anim>
                                    <p:anim calcmode="lin" valueType="num">
                                      <p:cBhvr additive="base">
                                        <p:cTn id="2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476" y="228601"/>
            <a:ext cx="11676733" cy="1329595"/>
          </a:xfrm>
          <a:custGeom>
            <a:avLst/>
            <a:gdLst>
              <a:gd name="connsiteX0" fmla="*/ 0 w 8229600"/>
              <a:gd name="connsiteY0" fmla="*/ 0 h 1143000"/>
              <a:gd name="connsiteX1" fmla="*/ 8229600 w 8229600"/>
              <a:gd name="connsiteY1" fmla="*/ 0 h 1143000"/>
              <a:gd name="connsiteX2" fmla="*/ 8229600 w 8229600"/>
              <a:gd name="connsiteY2" fmla="*/ 1143000 h 1143000"/>
              <a:gd name="connsiteX3" fmla="*/ 0 w 8229600"/>
              <a:gd name="connsiteY3" fmla="*/ 1143000 h 1143000"/>
              <a:gd name="connsiteX4" fmla="*/ 0 w 8229600"/>
              <a:gd name="connsiteY4" fmla="*/ 0 h 1143000"/>
              <a:gd name="connsiteX0" fmla="*/ 0 w 8229600"/>
              <a:gd name="connsiteY0" fmla="*/ 0 h 1155700"/>
              <a:gd name="connsiteX1" fmla="*/ 8229600 w 8229600"/>
              <a:gd name="connsiteY1" fmla="*/ 0 h 1155700"/>
              <a:gd name="connsiteX2" fmla="*/ 7277100 w 8229600"/>
              <a:gd name="connsiteY2" fmla="*/ 1155700 h 1155700"/>
              <a:gd name="connsiteX3" fmla="*/ 0 w 8229600"/>
              <a:gd name="connsiteY3" fmla="*/ 1143000 h 1155700"/>
              <a:gd name="connsiteX4" fmla="*/ 0 w 8229600"/>
              <a:gd name="connsiteY4" fmla="*/ 0 h 1155700"/>
              <a:gd name="connsiteX0" fmla="*/ 0 w 7797800"/>
              <a:gd name="connsiteY0" fmla="*/ 0 h 1155700"/>
              <a:gd name="connsiteX1" fmla="*/ 7797800 w 7797800"/>
              <a:gd name="connsiteY1" fmla="*/ 38100 h 1155700"/>
              <a:gd name="connsiteX2" fmla="*/ 7277100 w 7797800"/>
              <a:gd name="connsiteY2" fmla="*/ 1155700 h 1155700"/>
              <a:gd name="connsiteX3" fmla="*/ 0 w 7797800"/>
              <a:gd name="connsiteY3" fmla="*/ 1143000 h 1155700"/>
              <a:gd name="connsiteX4" fmla="*/ 0 w 7797800"/>
              <a:gd name="connsiteY4" fmla="*/ 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7800" h="1155700">
                <a:moveTo>
                  <a:pt x="0" y="0"/>
                </a:moveTo>
                <a:lnTo>
                  <a:pt x="7797800" y="38100"/>
                </a:lnTo>
                <a:lnTo>
                  <a:pt x="7277100" y="1155700"/>
                </a:lnTo>
                <a:lnTo>
                  <a:pt x="0" y="1143000"/>
                </a:lnTo>
                <a:lnTo>
                  <a:pt x="0" y="0"/>
                </a:lnTo>
                <a:close/>
              </a:path>
            </a:pathLst>
          </a:custGeom>
        </p:spPr>
        <p:txBody>
          <a:bodyPr vert="horz" lIns="91419" tIns="45709" rIns="91419" bIns="45709"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4399" dirty="0">
              <a:solidFill>
                <a:srgbClr val="000000"/>
              </a:solidFill>
            </a:endParaRPr>
          </a:p>
        </p:txBody>
      </p:sp>
      <p:sp>
        <p:nvSpPr>
          <p:cNvPr id="8" name="Title 7"/>
          <p:cNvSpPr>
            <a:spLocks noGrp="1"/>
          </p:cNvSpPr>
          <p:nvPr>
            <p:ph type="title"/>
          </p:nvPr>
        </p:nvSpPr>
        <p:spPr>
          <a:xfrm>
            <a:off x="522716" y="228601"/>
            <a:ext cx="11144982" cy="1135433"/>
          </a:xfrm>
        </p:spPr>
        <p:txBody>
          <a:bodyPr/>
          <a:lstStyle/>
          <a:p>
            <a:r>
              <a:rPr lang="en-GB" dirty="0"/>
              <a:t>Examples of Azure HPC Workloads</a:t>
            </a:r>
            <a:br>
              <a:rPr lang="en-GB" dirty="0"/>
            </a:br>
            <a:endParaRPr lang="en-GB" dirty="0"/>
          </a:p>
        </p:txBody>
      </p:sp>
      <p:sp>
        <p:nvSpPr>
          <p:cNvPr id="11" name="Rectangle 10"/>
          <p:cNvSpPr/>
          <p:nvPr/>
        </p:nvSpPr>
        <p:spPr bwMode="auto">
          <a:xfrm>
            <a:off x="5180060" y="1779227"/>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Media</a:t>
            </a:r>
          </a:p>
        </p:txBody>
      </p:sp>
      <p:sp>
        <p:nvSpPr>
          <p:cNvPr id="14" name="Rectangle 13"/>
          <p:cNvSpPr/>
          <p:nvPr/>
        </p:nvSpPr>
        <p:spPr bwMode="auto">
          <a:xfrm>
            <a:off x="5180060" y="3765358"/>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Engineering</a:t>
            </a:r>
          </a:p>
        </p:txBody>
      </p:sp>
      <p:sp>
        <p:nvSpPr>
          <p:cNvPr id="15" name="Rectangle 14"/>
          <p:cNvSpPr/>
          <p:nvPr/>
        </p:nvSpPr>
        <p:spPr bwMode="auto">
          <a:xfrm>
            <a:off x="3199363" y="1779227"/>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6" name="Rectangle 15"/>
          <p:cNvSpPr/>
          <p:nvPr/>
        </p:nvSpPr>
        <p:spPr bwMode="auto">
          <a:xfrm>
            <a:off x="3199363" y="3765359"/>
            <a:ext cx="1877939" cy="187793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defTabSz="913916" fontAlgn="base">
              <a:spcBef>
                <a:spcPct val="0"/>
              </a:spcBef>
              <a:spcAft>
                <a:spcPct val="0"/>
              </a:spcAft>
            </a:pPr>
            <a:r>
              <a:rPr lang="en-US" spc="-50" dirty="0">
                <a:gradFill>
                  <a:gsLst>
                    <a:gs pos="0">
                      <a:srgbClr val="FFFFFF"/>
                    </a:gs>
                    <a:gs pos="100000">
                      <a:srgbClr val="FFFFFF"/>
                    </a:gs>
                  </a:gsLst>
                  <a:lin ang="5400000" scaled="0"/>
                </a:gradFill>
                <a:ea typeface="Segoe UI" pitchFamily="34" charset="0"/>
                <a:cs typeface="Segoe UI" pitchFamily="34" charset="0"/>
              </a:rPr>
              <a:t>Life Sciences</a:t>
            </a:r>
          </a:p>
        </p:txBody>
      </p:sp>
      <p:sp>
        <p:nvSpPr>
          <p:cNvPr id="18" name="TextBox 17"/>
          <p:cNvSpPr txBox="1"/>
          <p:nvPr/>
        </p:nvSpPr>
        <p:spPr>
          <a:xfrm>
            <a:off x="3833832" y="1925133"/>
            <a:ext cx="609000" cy="1353904"/>
          </a:xfrm>
          <a:prstGeom prst="rect">
            <a:avLst/>
          </a:prstGeom>
          <a:noFill/>
        </p:spPr>
        <p:txBody>
          <a:bodyPr wrap="none" lIns="0" tIns="0" rIns="0" bIns="0" rtlCol="0">
            <a:spAutoFit/>
          </a:bodyPr>
          <a:lstStyle/>
          <a:p>
            <a:r>
              <a:rPr lang="en-GB" sz="8798" dirty="0">
                <a:solidFill>
                  <a:srgbClr val="FFFFFF"/>
                </a:solidFill>
                <a:ea typeface="Segoe UI" pitchFamily="34" charset="0"/>
                <a:cs typeface="Segoe UI" pitchFamily="34" charset="0"/>
              </a:rPr>
              <a:t>$</a:t>
            </a:r>
          </a:p>
        </p:txBody>
      </p:sp>
      <p:sp>
        <p:nvSpPr>
          <p:cNvPr id="20" name="Rectangle 19"/>
          <p:cNvSpPr/>
          <p:nvPr/>
        </p:nvSpPr>
        <p:spPr bwMode="auto">
          <a:xfrm>
            <a:off x="5593771" y="2213098"/>
            <a:ext cx="863896" cy="863896"/>
          </a:xfrm>
          <a:prstGeom prst="rect">
            <a:avLst/>
          </a:prstGeom>
          <a:solidFill>
            <a:schemeClr val="accent6"/>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5593771" y="2501064"/>
            <a:ext cx="8638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108371" y="2573055"/>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08371" y="2701169"/>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08371" y="2789029"/>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08371" y="2933012"/>
            <a:ext cx="21182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5737754" y="2548805"/>
            <a:ext cx="287965" cy="38420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9" tIns="45709" rIns="45709" bIns="91419" numCol="1" spcCol="0" rtlCol="0" fromWordArt="0" anchor="b" anchorCtr="0" forceAA="0" compatLnSpc="1">
            <a:prstTxWarp prst="textNoShape">
              <a:avLst/>
            </a:prstTxWarp>
            <a:noAutofit/>
          </a:bodyPr>
          <a:lstStyle/>
          <a:p>
            <a:pPr algn="ctr" defTabSz="913916" fontAlgn="base">
              <a:spcBef>
                <a:spcPct val="0"/>
              </a:spcBef>
              <a:spcAft>
                <a:spcPct val="0"/>
              </a:spcAft>
            </a:pPr>
            <a:endParaRPr lang="en-GB"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3873033" y="3981869"/>
            <a:ext cx="532139" cy="1121671"/>
            <a:chOff x="6820754" y="3933850"/>
            <a:chExt cx="532262" cy="1121931"/>
          </a:xfrm>
        </p:grpSpPr>
        <p:grpSp>
          <p:nvGrpSpPr>
            <p:cNvPr id="37" name="Group 36"/>
            <p:cNvGrpSpPr/>
            <p:nvPr/>
          </p:nvGrpSpPr>
          <p:grpSpPr>
            <a:xfrm>
              <a:off x="6820754" y="3933850"/>
              <a:ext cx="532262" cy="1121931"/>
              <a:chOff x="6720058" y="3743289"/>
              <a:chExt cx="532800" cy="1456508"/>
            </a:xfrm>
          </p:grpSpPr>
          <p:sp>
            <p:nvSpPr>
              <p:cNvPr id="36" name="Freeform 35"/>
              <p:cNvSpPr/>
              <p:nvPr/>
            </p:nvSpPr>
            <p:spPr bwMode="auto">
              <a:xfrm>
                <a:off x="6720058" y="3766782"/>
                <a:ext cx="532262"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sp>
            <p:nvSpPr>
              <p:cNvPr id="38" name="Freeform 37"/>
              <p:cNvSpPr/>
              <p:nvPr/>
            </p:nvSpPr>
            <p:spPr bwMode="auto">
              <a:xfrm flipH="1">
                <a:off x="6720058" y="3743289"/>
                <a:ext cx="532800" cy="1433015"/>
              </a:xfrm>
              <a:custGeom>
                <a:avLst/>
                <a:gdLst>
                  <a:gd name="connsiteX0" fmla="*/ 0 w 532262"/>
                  <a:gd name="connsiteY0" fmla="*/ 0 h 1433015"/>
                  <a:gd name="connsiteX1" fmla="*/ 491319 w 532262"/>
                  <a:gd name="connsiteY1" fmla="*/ 464024 h 1433015"/>
                  <a:gd name="connsiteX2" fmla="*/ 54591 w 532262"/>
                  <a:gd name="connsiteY2" fmla="*/ 928048 h 1433015"/>
                  <a:gd name="connsiteX3" fmla="*/ 532262 w 532262"/>
                  <a:gd name="connsiteY3" fmla="*/ 1433015 h 1433015"/>
                  <a:gd name="connsiteX4" fmla="*/ 532262 w 532262"/>
                  <a:gd name="connsiteY4" fmla="*/ 1433015 h 1433015"/>
                  <a:gd name="connsiteX5" fmla="*/ 532262 w 532262"/>
                  <a:gd name="connsiteY5" fmla="*/ 1433015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262" h="1433015">
                    <a:moveTo>
                      <a:pt x="0" y="0"/>
                    </a:moveTo>
                    <a:cubicBezTo>
                      <a:pt x="241110" y="154674"/>
                      <a:pt x="482220" y="309349"/>
                      <a:pt x="491319" y="464024"/>
                    </a:cubicBezTo>
                    <a:cubicBezTo>
                      <a:pt x="500418" y="618699"/>
                      <a:pt x="47767" y="766550"/>
                      <a:pt x="54591" y="928048"/>
                    </a:cubicBezTo>
                    <a:cubicBezTo>
                      <a:pt x="61415" y="1089546"/>
                      <a:pt x="532262" y="1433015"/>
                      <a:pt x="532262" y="1433015"/>
                    </a:cubicBezTo>
                    <a:lnTo>
                      <a:pt x="532262" y="1433015"/>
                    </a:lnTo>
                    <a:lnTo>
                      <a:pt x="532262" y="1433015"/>
                    </a:ln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rgbClr val="FFFFFF"/>
                  </a:solidFill>
                </a:endParaRPr>
              </a:p>
            </p:txBody>
          </p:sp>
        </p:grpSp>
        <p:cxnSp>
          <p:nvCxnSpPr>
            <p:cNvPr id="40" name="Straight Connector 39"/>
            <p:cNvCxnSpPr/>
            <p:nvPr/>
          </p:nvCxnSpPr>
          <p:spPr>
            <a:xfrm>
              <a:off x="6885707"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57715" y="4149874"/>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57715" y="422188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57715" y="429389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57715" y="436589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57715" y="4581922"/>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957715" y="4653930"/>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957715" y="472593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57715" y="4797946"/>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957715" y="4005858"/>
              <a:ext cx="2880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0"/>
            </p:cNvCxnSpPr>
            <p:nvPr/>
          </p:nvCxnSpPr>
          <p:spPr>
            <a:xfrm>
              <a:off x="6820754" y="3951946"/>
              <a:ext cx="4249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5686929" y="2285090"/>
            <a:ext cx="698747" cy="138467"/>
          </a:xfrm>
          <a:prstGeom prst="rect">
            <a:avLst/>
          </a:prstGeom>
          <a:noFill/>
        </p:spPr>
        <p:txBody>
          <a:bodyPr wrap="none" lIns="0" tIns="0" rIns="0" bIns="0" rtlCol="0">
            <a:spAutoFit/>
          </a:bodyPr>
          <a:lstStyle/>
          <a:p>
            <a:r>
              <a:rPr lang="en-GB" sz="900" dirty="0">
                <a:solidFill>
                  <a:srgbClr val="FFFFFF"/>
                </a:solidFill>
                <a:latin typeface="Algerian" pitchFamily="82" charset="0"/>
              </a:rPr>
              <a:t>Pasta News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98" y="4012882"/>
            <a:ext cx="1403890" cy="1011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896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custDataLst>
              <p:tags r:id="rId1"/>
            </p:custDataLst>
          </p:nvPr>
        </p:nvSpPr>
        <p:spPr>
          <a:xfrm>
            <a:off x="522784" y="228547"/>
            <a:ext cx="11146433" cy="1065942"/>
          </a:xfrm>
        </p:spPr>
        <p:txBody>
          <a:bodyPr/>
          <a:lstStyle/>
          <a:p>
            <a:r>
              <a:rPr lang="en-US" dirty="0"/>
              <a:t>Embarrassingly Parallel Apps</a:t>
            </a:r>
            <a:br>
              <a:rPr lang="en-US" dirty="0"/>
            </a:br>
            <a:r>
              <a:rPr lang="en-US" sz="3599" dirty="0">
                <a:solidFill>
                  <a:schemeClr val="accent4"/>
                </a:solidFill>
              </a:rPr>
              <a:t>An illustration</a:t>
            </a:r>
          </a:p>
        </p:txBody>
      </p:sp>
      <p:sp>
        <p:nvSpPr>
          <p:cNvPr id="34" name="Right Arrow 33"/>
          <p:cNvSpPr/>
          <p:nvPr>
            <p:custDataLst>
              <p:tags r:id="rId2"/>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35" name="Right Arrow 34"/>
          <p:cNvSpPr/>
          <p:nvPr>
            <p:custDataLst>
              <p:tags r:id="rId3"/>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3. Get results</a:t>
            </a:r>
          </a:p>
        </p:txBody>
      </p:sp>
      <p:sp>
        <p:nvSpPr>
          <p:cNvPr id="36" name="Left-Right Arrow 35"/>
          <p:cNvSpPr/>
          <p:nvPr>
            <p:custDataLst>
              <p:tags r:id="rId4"/>
            </p:custDataLst>
          </p:nvPr>
        </p:nvSpPr>
        <p:spPr bwMode="auto">
          <a:xfrm flipH="1">
            <a:off x="2158230" y="3660562"/>
            <a:ext cx="3016822" cy="548513"/>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(Optionally) Interact with application</a:t>
            </a:r>
          </a:p>
        </p:txBody>
      </p:sp>
      <p:grpSp>
        <p:nvGrpSpPr>
          <p:cNvPr id="37" name="Group 36"/>
          <p:cNvGrpSpPr/>
          <p:nvPr/>
        </p:nvGrpSpPr>
        <p:grpSpPr>
          <a:xfrm>
            <a:off x="5333315" y="1695057"/>
            <a:ext cx="5591704" cy="4479523"/>
            <a:chOff x="5330758" y="1695450"/>
            <a:chExt cx="5592998" cy="4480560"/>
          </a:xfrm>
        </p:grpSpPr>
        <p:sp>
          <p:nvSpPr>
            <p:cNvPr id="38" name="Rectangle 37"/>
            <p:cNvSpPr/>
            <p:nvPr>
              <p:custDataLst>
                <p:tags r:id="rId7"/>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39" name="Group 38"/>
            <p:cNvGrpSpPr/>
            <p:nvPr/>
          </p:nvGrpSpPr>
          <p:grpSpPr>
            <a:xfrm>
              <a:off x="5526081" y="2295216"/>
              <a:ext cx="5202353" cy="3697914"/>
              <a:chOff x="6328612" y="2295216"/>
              <a:chExt cx="5202353" cy="3697914"/>
            </a:xfrm>
          </p:grpSpPr>
          <p:sp>
            <p:nvSpPr>
              <p:cNvPr id="40" name="Rectangle 39"/>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1" name="Rectangle 40"/>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2" name="Rectangle 41"/>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3" name="Rectangle 42"/>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4" name="Rectangle 43"/>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5" name="Rectangle 44"/>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46" name="Rectangle 45"/>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7" name="Rectangle 46"/>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8" name="Rectangle 47"/>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49" name="Rectangle 48"/>
              <p:cNvSpPr/>
              <p:nvPr>
                <p:custDataLst>
                  <p:tags r:id="rId8"/>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0" name="Rectangle 49"/>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1" name="Rectangle 50"/>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52" name="Rectangle 51"/>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3" name="Rectangle 52"/>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4" name="Rectangle 53"/>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5" name="Rectangle 54"/>
              <p:cNvSpPr/>
              <p:nvPr>
                <p:custDataLst>
                  <p:tags r:id="rId9"/>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6" name="Rectangle 55"/>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57" name="Rectangle 56"/>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grpSp>
        <p:nvGrpSpPr>
          <p:cNvPr id="58" name="Group 57"/>
          <p:cNvGrpSpPr/>
          <p:nvPr/>
        </p:nvGrpSpPr>
        <p:grpSpPr>
          <a:xfrm>
            <a:off x="521197" y="3020630"/>
            <a:ext cx="1462701" cy="1828377"/>
            <a:chOff x="580977" y="3021330"/>
            <a:chExt cx="1463040" cy="1828800"/>
          </a:xfrm>
        </p:grpSpPr>
        <p:sp>
          <p:nvSpPr>
            <p:cNvPr id="59" name="Rectangle 58"/>
            <p:cNvSpPr/>
            <p:nvPr>
              <p:custDataLst>
                <p:tags r:id="rId5"/>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60" name="Picture 6" descr="\\MAGNUM\Projects\Microsoft\Cloud Power FY12\Design\ICONS_PNG\Flexible_Workspace.png"/>
            <p:cNvPicPr>
              <a:picLocks noChangeAspect="1" noChangeArrowheads="1"/>
            </p:cNvPicPr>
            <p:nvPr>
              <p:custDataLst>
                <p:tags r:id="rId6"/>
              </p:custDataLst>
            </p:nvPr>
          </p:nvPicPr>
          <p:blipFill rotWithShape="1">
            <a:blip r:embed="rId11"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61"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728551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3315" y="1695057"/>
            <a:ext cx="5591704" cy="4479523"/>
            <a:chOff x="5330758" y="1695450"/>
            <a:chExt cx="5592998" cy="4480560"/>
          </a:xfrm>
        </p:grpSpPr>
        <p:sp>
          <p:nvSpPr>
            <p:cNvPr id="5" name="Rectangle 4"/>
            <p:cNvSpPr/>
            <p:nvPr>
              <p:custDataLst>
                <p:tags r:id="rId24"/>
              </p:custDataLst>
            </p:nvPr>
          </p:nvSpPr>
          <p:spPr bwMode="auto">
            <a:xfrm>
              <a:off x="5330758" y="1695450"/>
              <a:ext cx="5592998" cy="44805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6" name="Group 5"/>
            <p:cNvGrpSpPr/>
            <p:nvPr/>
          </p:nvGrpSpPr>
          <p:grpSpPr>
            <a:xfrm>
              <a:off x="5526081" y="2295216"/>
              <a:ext cx="5202353" cy="3697914"/>
              <a:chOff x="6328612" y="2295216"/>
              <a:chExt cx="5202353" cy="3697914"/>
            </a:xfrm>
          </p:grpSpPr>
          <p:sp>
            <p:nvSpPr>
              <p:cNvPr id="7" name="Rectangle 6"/>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8" name="Rectangle 7"/>
              <p:cNvSpPr/>
              <p:nvPr/>
            </p:nvSpPr>
            <p:spPr bwMode="auto">
              <a:xfrm>
                <a:off x="642005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9" name="Rectangle 8"/>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0" name="Rectangle 9"/>
              <p:cNvSpPr/>
              <p:nvPr/>
            </p:nvSpPr>
            <p:spPr bwMode="auto">
              <a:xfrm>
                <a:off x="8203132"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1" name="Rectangle 10"/>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9976485" y="2706696"/>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13" name="Rectangle 12"/>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5" name="Rectangle 14"/>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custDataLst>
                  <p:tags r:id="rId2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7" name="Rectangle 16"/>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bwMode="auto">
              <a:xfrm>
                <a:off x="642005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0" name="Rectangle 19"/>
              <p:cNvSpPr/>
              <p:nvPr/>
            </p:nvSpPr>
            <p:spPr bwMode="auto">
              <a:xfrm>
                <a:off x="8203132"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1" name="Rectangle 20"/>
              <p:cNvSpPr/>
              <p:nvPr/>
            </p:nvSpPr>
            <p:spPr bwMode="auto">
              <a:xfrm>
                <a:off x="9976485" y="4007013"/>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2" name="Rectangle 21"/>
              <p:cNvSpPr/>
              <p:nvPr>
                <p:custDataLst>
                  <p:tags r:id="rId26"/>
                </p:custDataLst>
              </p:nvPr>
            </p:nvSpPr>
            <p:spPr bwMode="auto">
              <a:xfrm>
                <a:off x="642005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3" name="Rectangle 22"/>
              <p:cNvSpPr/>
              <p:nvPr/>
            </p:nvSpPr>
            <p:spPr bwMode="auto">
              <a:xfrm>
                <a:off x="8203132"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sp>
            <p:nvSpPr>
              <p:cNvPr id="24" name="Rectangle 23"/>
              <p:cNvSpPr/>
              <p:nvPr/>
            </p:nvSpPr>
            <p:spPr bwMode="auto">
              <a:xfrm>
                <a:off x="9976485" y="5307330"/>
                <a:ext cx="1463040" cy="54864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 Logic</a:t>
                </a:r>
              </a:p>
            </p:txBody>
          </p:sp>
        </p:grpSp>
      </p:grpSp>
      <p:sp>
        <p:nvSpPr>
          <p:cNvPr id="25" name="Title 1"/>
          <p:cNvSpPr>
            <a:spLocks noGrp="1"/>
          </p:cNvSpPr>
          <p:nvPr>
            <p:ph type="title"/>
            <p:custDataLst>
              <p:tags r:id="rId1"/>
            </p:custDataLst>
          </p:nvPr>
        </p:nvSpPr>
        <p:spPr>
          <a:xfrm>
            <a:off x="522784" y="228547"/>
            <a:ext cx="11146433" cy="1065942"/>
          </a:xfrm>
        </p:spPr>
        <p:txBody>
          <a:bodyPr/>
          <a:lstStyle/>
          <a:p>
            <a:r>
              <a:rPr lang="en-US" dirty="0"/>
              <a:t>Tightly Coupled App (MPI)</a:t>
            </a:r>
            <a:br>
              <a:rPr lang="en-US" dirty="0"/>
            </a:br>
            <a:r>
              <a:rPr lang="en-US" sz="3599" dirty="0">
                <a:solidFill>
                  <a:schemeClr val="accent4"/>
                </a:solidFill>
              </a:rPr>
              <a:t>An illustration</a:t>
            </a:r>
          </a:p>
        </p:txBody>
      </p:sp>
      <p:grpSp>
        <p:nvGrpSpPr>
          <p:cNvPr id="26" name="Group 25"/>
          <p:cNvGrpSpPr/>
          <p:nvPr/>
        </p:nvGrpSpPr>
        <p:grpSpPr>
          <a:xfrm>
            <a:off x="521197" y="3020630"/>
            <a:ext cx="1462701" cy="1828377"/>
            <a:chOff x="580977" y="3021330"/>
            <a:chExt cx="1463040" cy="1828800"/>
          </a:xfrm>
        </p:grpSpPr>
        <p:sp>
          <p:nvSpPr>
            <p:cNvPr id="27" name="Rectangle 26"/>
            <p:cNvSpPr/>
            <p:nvPr>
              <p:custDataLst>
                <p:tags r:id="rId22"/>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28" name="Picture 6" descr="\\MAGNUM\Projects\Microsoft\Cloud Power FY12\Design\ICONS_PNG\Flexible_Workspace.png"/>
            <p:cNvPicPr>
              <a:picLocks noChangeAspect="1" noChangeArrowheads="1"/>
            </p:cNvPicPr>
            <p:nvPr>
              <p:custDataLst>
                <p:tags r:id="rId23"/>
              </p:custDataLst>
            </p:nvPr>
          </p:nvPicPr>
          <p:blipFill rotWithShape="1">
            <a:blip r:embed="rId29"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29"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cxnSp>
        <p:nvCxnSpPr>
          <p:cNvPr id="30" name="Straight Arrow Connector 29"/>
          <p:cNvCxnSpPr/>
          <p:nvPr>
            <p:custDataLst>
              <p:tags r:id="rId2"/>
            </p:custDataLst>
          </p:nvPr>
        </p:nvCxnSpPr>
        <p:spPr>
          <a:xfrm>
            <a:off x="7068916"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custDataLst>
              <p:tags r:id="rId3"/>
            </p:custDataLst>
          </p:nvPr>
        </p:nvCxnSpPr>
        <p:spPr>
          <a:xfrm>
            <a:off x="8830400" y="2861696"/>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custDataLst>
              <p:tags r:id="rId4"/>
            </p:custDataLst>
          </p:nvPr>
        </p:nvCxnSpPr>
        <p:spPr>
          <a:xfrm>
            <a:off x="7068916"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custDataLst>
              <p:tags r:id="rId5"/>
            </p:custDataLst>
          </p:nvPr>
        </p:nvCxnSpPr>
        <p:spPr>
          <a:xfrm>
            <a:off x="8830400" y="5637707"/>
            <a:ext cx="359869" cy="0"/>
          </a:xfrm>
          <a:prstGeom prst="straightConnector1">
            <a:avLst/>
          </a:prstGeom>
          <a:ln w="25400">
            <a:solidFill>
              <a:schemeClr val="accent6">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custDataLst>
              <p:tags r:id="rId6"/>
            </p:custDataLst>
          </p:nvPr>
        </p:nvCxnSpPr>
        <p:spPr>
          <a:xfrm>
            <a:off x="706891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custDataLst>
              <p:tags r:id="rId7"/>
            </p:custDataLst>
          </p:nvPr>
        </p:nvCxnSpPr>
        <p:spPr>
          <a:xfrm>
            <a:off x="8830400"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custDataLst>
              <p:tags r:id="rId8"/>
            </p:custDataLst>
          </p:nvPr>
        </p:nvCxnSpPr>
        <p:spPr>
          <a:xfrm>
            <a:off x="7068916"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custDataLst>
              <p:tags r:id="rId9"/>
            </p:custDataLst>
          </p:nvPr>
        </p:nvCxnSpPr>
        <p:spPr>
          <a:xfrm>
            <a:off x="8830400" y="5437031"/>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45878"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007595" y="4356680"/>
            <a:ext cx="0" cy="1080837"/>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custDataLst>
              <p:tags r:id="rId10"/>
            </p:custDataLst>
          </p:nvPr>
        </p:nvCxnSpPr>
        <p:spPr>
          <a:xfrm>
            <a:off x="7068916"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custDataLst>
              <p:tags r:id="rId11"/>
            </p:custDataLst>
          </p:nvPr>
        </p:nvCxnSpPr>
        <p:spPr>
          <a:xfrm>
            <a:off x="8830400" y="307352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45878" y="3074587"/>
            <a:ext cx="0" cy="1010693"/>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007595" y="3074586"/>
            <a:ext cx="0" cy="1015455"/>
          </a:xfrm>
          <a:prstGeom prst="line">
            <a:avLst/>
          </a:prstGeom>
          <a:ln w="19050">
            <a:solidFill>
              <a:schemeClr val="accent6">
                <a:lumMod val="75000"/>
              </a:schemeClr>
            </a:solidFill>
            <a:headEnd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12"/>
            </p:custDataLst>
          </p:nvPr>
        </p:nvCxnSpPr>
        <p:spPr>
          <a:xfrm flipH="1">
            <a:off x="7224996"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13"/>
            </p:custDataLst>
          </p:nvPr>
        </p:nvCxnSpPr>
        <p:spPr>
          <a:xfrm flipH="1">
            <a:off x="8986481" y="4355614"/>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14"/>
            </p:custDataLst>
          </p:nvPr>
        </p:nvCxnSpPr>
        <p:spPr>
          <a:xfrm>
            <a:off x="706891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15"/>
            </p:custDataLst>
          </p:nvPr>
        </p:nvCxnSpPr>
        <p:spPr>
          <a:xfrm>
            <a:off x="8830400"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16"/>
            </p:custDataLst>
          </p:nvPr>
        </p:nvCxnSpPr>
        <p:spPr>
          <a:xfrm flipH="1">
            <a:off x="7224996"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17"/>
            </p:custDataLst>
          </p:nvPr>
        </p:nvCxnSpPr>
        <p:spPr>
          <a:xfrm flipH="1">
            <a:off x="8986481" y="4221830"/>
            <a:ext cx="1828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18"/>
            </p:custDataLst>
          </p:nvPr>
        </p:nvCxnSpPr>
        <p:spPr>
          <a:xfrm flipH="1">
            <a:off x="7243496" y="4088511"/>
            <a:ext cx="164338"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custDataLst>
              <p:tags r:id="rId19"/>
            </p:custDataLst>
          </p:nvPr>
        </p:nvCxnSpPr>
        <p:spPr>
          <a:xfrm flipH="1">
            <a:off x="9007595" y="4088511"/>
            <a:ext cx="161724" cy="0"/>
          </a:xfrm>
          <a:prstGeom prst="straightConnector1">
            <a:avLst/>
          </a:prstGeom>
          <a:ln w="25400">
            <a:solidFill>
              <a:schemeClr val="accent6">
                <a:lumMod val="75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ight Arrow 51"/>
          <p:cNvSpPr/>
          <p:nvPr>
            <p:custDataLst>
              <p:tags r:id="rId20"/>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3" name="Right Arrow 52"/>
          <p:cNvSpPr/>
          <p:nvPr>
            <p:custDataLst>
              <p:tags r:id="rId21"/>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
        <p:nvSpPr>
          <p:cNvPr id="2" name="TextBox 1"/>
          <p:cNvSpPr txBox="1"/>
          <p:nvPr/>
        </p:nvSpPr>
        <p:spPr>
          <a:xfrm>
            <a:off x="521197" y="6174580"/>
            <a:ext cx="4318746" cy="369332"/>
          </a:xfrm>
          <a:prstGeom prst="rect">
            <a:avLst/>
          </a:prstGeom>
          <a:noFill/>
        </p:spPr>
        <p:txBody>
          <a:bodyPr wrap="none" lIns="0" tIns="0" rIns="0" bIns="0" rtlCol="0">
            <a:spAutoFit/>
          </a:bodyPr>
          <a:lstStyle/>
          <a:p>
            <a:r>
              <a:rPr lang="en-US" sz="24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MPI = Message Passing Interface </a:t>
            </a:r>
            <a:endParaRPr lang="en-US" sz="24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50922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right)">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custDataLst>
              <p:tags r:id="rId1"/>
            </p:custDataLst>
          </p:nvPr>
        </p:nvSpPr>
        <p:spPr>
          <a:xfrm>
            <a:off x="522784" y="228547"/>
            <a:ext cx="11146433" cy="1065942"/>
          </a:xfrm>
        </p:spPr>
        <p:txBody>
          <a:bodyPr/>
          <a:lstStyle/>
          <a:p>
            <a:r>
              <a:rPr lang="en-US" dirty="0" smtClean="0"/>
              <a:t>IO Intensive Applications</a:t>
            </a:r>
            <a:r>
              <a:rPr lang="en-US" dirty="0"/>
              <a:t/>
            </a:r>
            <a:br>
              <a:rPr lang="en-US" dirty="0"/>
            </a:br>
            <a:r>
              <a:rPr lang="en-US" sz="3599" dirty="0">
                <a:solidFill>
                  <a:schemeClr val="accent4"/>
                </a:solidFill>
              </a:rPr>
              <a:t>An illustration</a:t>
            </a:r>
          </a:p>
        </p:txBody>
      </p:sp>
      <p:grpSp>
        <p:nvGrpSpPr>
          <p:cNvPr id="5" name="Group 4"/>
          <p:cNvGrpSpPr/>
          <p:nvPr/>
        </p:nvGrpSpPr>
        <p:grpSpPr>
          <a:xfrm>
            <a:off x="521197" y="3020630"/>
            <a:ext cx="1462701" cy="1828377"/>
            <a:chOff x="580977" y="3021330"/>
            <a:chExt cx="1463040" cy="1828800"/>
          </a:xfrm>
        </p:grpSpPr>
        <p:sp>
          <p:nvSpPr>
            <p:cNvPr id="6" name="Rectangle 5"/>
            <p:cNvSpPr/>
            <p:nvPr>
              <p:custDataLst>
                <p:tags r:id="rId7"/>
              </p:custDataLst>
            </p:nvPr>
          </p:nvSpPr>
          <p:spPr>
            <a:xfrm>
              <a:off x="580977" y="3021330"/>
              <a:ext cx="1463040" cy="1828800"/>
            </a:xfrm>
            <a:prstGeom prst="rect">
              <a:avLst/>
            </a:prstGeom>
            <a:solidFill>
              <a:schemeClr val="accent4"/>
            </a:solidFill>
            <a:ln w="9525" cap="flat" cmpd="sng" algn="ctr">
              <a:noFill/>
              <a:prstDash val="solid"/>
            </a:ln>
            <a:effectLst/>
          </p:spPr>
          <p:txBody>
            <a:bodyPr rtlCol="0" anchor="t" anchorCtr="0"/>
            <a:lstStyle/>
            <a:p>
              <a:pPr algn="ctr" defTabSz="1218692"/>
              <a:endParaRPr lang="en-US" sz="1500" dirty="0">
                <a:ln>
                  <a:solidFill>
                    <a:srgbClr val="FFFFFF">
                      <a:alpha val="0"/>
                    </a:srgbClr>
                  </a:solidFill>
                </a:ln>
                <a:solidFill>
                  <a:srgbClr val="FFFFFF">
                    <a:alpha val="99000"/>
                  </a:srgbClr>
                </a:solidFill>
                <a:ea typeface="Segoe UI" pitchFamily="34" charset="0"/>
                <a:cs typeface="Segoe UI" pitchFamily="34" charset="0"/>
              </a:endParaRPr>
            </a:p>
          </p:txBody>
        </p:sp>
        <p:pic>
          <p:nvPicPr>
            <p:cNvPr id="7" name="Picture 6" descr="\\MAGNUM\Projects\Microsoft\Cloud Power FY12\Design\ICONS_PNG\Flexible_Workspace.png"/>
            <p:cNvPicPr>
              <a:picLocks noChangeAspect="1" noChangeArrowheads="1"/>
            </p:cNvPicPr>
            <p:nvPr>
              <p:custDataLst>
                <p:tags r:id="rId8"/>
              </p:custDataLst>
            </p:nvPr>
          </p:nvPicPr>
          <p:blipFill rotWithShape="1">
            <a:blip r:embed="rId10" cstate="screen">
              <a:biLevel thresh="25000"/>
              <a:extLst>
                <a:ext uri="{28A0092B-C50C-407E-A947-70E740481C1C}">
                  <a14:useLocalDpi xmlns:a14="http://schemas.microsoft.com/office/drawing/2010/main"/>
                </a:ext>
              </a:extLst>
            </a:blip>
            <a:srcRect/>
            <a:stretch/>
          </p:blipFill>
          <p:spPr bwMode="auto">
            <a:xfrm>
              <a:off x="614722" y="3227096"/>
              <a:ext cx="517154" cy="1097280"/>
            </a:xfrm>
            <a:prstGeom prst="rect">
              <a:avLst/>
            </a:prstGeom>
            <a:noFill/>
            <a:ln>
              <a:noFill/>
            </a:ln>
          </p:spPr>
        </p:pic>
        <p:sp>
          <p:nvSpPr>
            <p:cNvPr id="8" name="Freeform 40"/>
            <p:cNvSpPr>
              <a:spLocks noEditPoints="1"/>
            </p:cNvSpPr>
            <p:nvPr/>
          </p:nvSpPr>
          <p:spPr bwMode="auto">
            <a:xfrm>
              <a:off x="1121922" y="3537769"/>
              <a:ext cx="765244" cy="576956"/>
            </a:xfrm>
            <a:custGeom>
              <a:avLst/>
              <a:gdLst>
                <a:gd name="T0" fmla="*/ 153 w 1125"/>
                <a:gd name="T1" fmla="*/ 596 h 848"/>
                <a:gd name="T2" fmla="*/ 197 w 1125"/>
                <a:gd name="T3" fmla="*/ 90 h 848"/>
                <a:gd name="T4" fmla="*/ 907 w 1125"/>
                <a:gd name="T5" fmla="*/ 625 h 848"/>
                <a:gd name="T6" fmla="*/ 870 w 1125"/>
                <a:gd name="T7" fmla="*/ 594 h 848"/>
                <a:gd name="T8" fmla="*/ 567 w 1125"/>
                <a:gd name="T9" fmla="*/ 618 h 848"/>
                <a:gd name="T10" fmla="*/ 503 w 1125"/>
                <a:gd name="T11" fmla="*/ 614 h 848"/>
                <a:gd name="T12" fmla="*/ 516 w 1125"/>
                <a:gd name="T13" fmla="*/ 595 h 848"/>
                <a:gd name="T14" fmla="*/ 534 w 1125"/>
                <a:gd name="T15" fmla="*/ 645 h 848"/>
                <a:gd name="T16" fmla="*/ 553 w 1125"/>
                <a:gd name="T17" fmla="*/ 684 h 848"/>
                <a:gd name="T18" fmla="*/ 499 w 1125"/>
                <a:gd name="T19" fmla="*/ 655 h 848"/>
                <a:gd name="T20" fmla="*/ 433 w 1125"/>
                <a:gd name="T21" fmla="*/ 645 h 848"/>
                <a:gd name="T22" fmla="*/ 458 w 1125"/>
                <a:gd name="T23" fmla="*/ 678 h 848"/>
                <a:gd name="T24" fmla="*/ 421 w 1125"/>
                <a:gd name="T25" fmla="*/ 627 h 848"/>
                <a:gd name="T26" fmla="*/ 430 w 1125"/>
                <a:gd name="T27" fmla="*/ 595 h 848"/>
                <a:gd name="T28" fmla="*/ 471 w 1125"/>
                <a:gd name="T29" fmla="*/ 619 h 848"/>
                <a:gd name="T30" fmla="*/ 293 w 1125"/>
                <a:gd name="T31" fmla="*/ 655 h 848"/>
                <a:gd name="T32" fmla="*/ 352 w 1125"/>
                <a:gd name="T33" fmla="*/ 678 h 848"/>
                <a:gd name="T34" fmla="*/ 283 w 1125"/>
                <a:gd name="T35" fmla="*/ 677 h 848"/>
                <a:gd name="T36" fmla="*/ 214 w 1125"/>
                <a:gd name="T37" fmla="*/ 623 h 848"/>
                <a:gd name="T38" fmla="*/ 283 w 1125"/>
                <a:gd name="T39" fmla="*/ 612 h 848"/>
                <a:gd name="T40" fmla="*/ 321 w 1125"/>
                <a:gd name="T41" fmla="*/ 600 h 848"/>
                <a:gd name="T42" fmla="*/ 376 w 1125"/>
                <a:gd name="T43" fmla="*/ 616 h 848"/>
                <a:gd name="T44" fmla="*/ 225 w 1125"/>
                <a:gd name="T45" fmla="*/ 714 h 848"/>
                <a:gd name="T46" fmla="*/ 180 w 1125"/>
                <a:gd name="T47" fmla="*/ 754 h 848"/>
                <a:gd name="T48" fmla="*/ 151 w 1125"/>
                <a:gd name="T49" fmla="*/ 714 h 848"/>
                <a:gd name="T50" fmla="*/ 210 w 1125"/>
                <a:gd name="T51" fmla="*/ 705 h 848"/>
                <a:gd name="T52" fmla="*/ 233 w 1125"/>
                <a:gd name="T53" fmla="*/ 683 h 848"/>
                <a:gd name="T54" fmla="*/ 176 w 1125"/>
                <a:gd name="T55" fmla="*/ 676 h 848"/>
                <a:gd name="T56" fmla="*/ 207 w 1125"/>
                <a:gd name="T57" fmla="*/ 646 h 848"/>
                <a:gd name="T58" fmla="*/ 568 w 1125"/>
                <a:gd name="T59" fmla="*/ 742 h 848"/>
                <a:gd name="T60" fmla="*/ 556 w 1125"/>
                <a:gd name="T61" fmla="*/ 752 h 848"/>
                <a:gd name="T62" fmla="*/ 251 w 1125"/>
                <a:gd name="T63" fmla="*/ 741 h 848"/>
                <a:gd name="T64" fmla="*/ 275 w 1125"/>
                <a:gd name="T65" fmla="*/ 707 h 848"/>
                <a:gd name="T66" fmla="*/ 562 w 1125"/>
                <a:gd name="T67" fmla="*/ 707 h 848"/>
                <a:gd name="T68" fmla="*/ 599 w 1125"/>
                <a:gd name="T69" fmla="*/ 617 h 848"/>
                <a:gd name="T70" fmla="*/ 646 w 1125"/>
                <a:gd name="T71" fmla="*/ 595 h 848"/>
                <a:gd name="T72" fmla="*/ 616 w 1125"/>
                <a:gd name="T73" fmla="*/ 627 h 848"/>
                <a:gd name="T74" fmla="*/ 602 w 1125"/>
                <a:gd name="T75" fmla="*/ 655 h 848"/>
                <a:gd name="T76" fmla="*/ 670 w 1125"/>
                <a:gd name="T77" fmla="*/ 681 h 848"/>
                <a:gd name="T78" fmla="*/ 619 w 1125"/>
                <a:gd name="T79" fmla="*/ 684 h 848"/>
                <a:gd name="T80" fmla="*/ 662 w 1125"/>
                <a:gd name="T81" fmla="*/ 753 h 848"/>
                <a:gd name="T82" fmla="*/ 608 w 1125"/>
                <a:gd name="T83" fmla="*/ 740 h 848"/>
                <a:gd name="T84" fmla="*/ 611 w 1125"/>
                <a:gd name="T85" fmla="*/ 708 h 848"/>
                <a:gd name="T86" fmla="*/ 632 w 1125"/>
                <a:gd name="T87" fmla="*/ 703 h 848"/>
                <a:gd name="T88" fmla="*/ 683 w 1125"/>
                <a:gd name="T89" fmla="*/ 716 h 848"/>
                <a:gd name="T90" fmla="*/ 743 w 1125"/>
                <a:gd name="T91" fmla="*/ 600 h 848"/>
                <a:gd name="T92" fmla="*/ 801 w 1125"/>
                <a:gd name="T93" fmla="*/ 598 h 848"/>
                <a:gd name="T94" fmla="*/ 803 w 1125"/>
                <a:gd name="T95" fmla="*/ 627 h 848"/>
                <a:gd name="T96" fmla="*/ 762 w 1125"/>
                <a:gd name="T97" fmla="*/ 654 h 848"/>
                <a:gd name="T98" fmla="*/ 840 w 1125"/>
                <a:gd name="T99" fmla="*/ 674 h 848"/>
                <a:gd name="T100" fmla="*/ 830 w 1125"/>
                <a:gd name="T101" fmla="*/ 683 h 848"/>
                <a:gd name="T102" fmla="*/ 871 w 1125"/>
                <a:gd name="T103" fmla="*/ 749 h 848"/>
                <a:gd name="T104" fmla="*/ 788 w 1125"/>
                <a:gd name="T105" fmla="*/ 724 h 848"/>
                <a:gd name="T106" fmla="*/ 836 w 1125"/>
                <a:gd name="T107" fmla="*/ 703 h 848"/>
                <a:gd name="T108" fmla="*/ 875 w 1125"/>
                <a:gd name="T109" fmla="*/ 671 h 848"/>
                <a:gd name="T110" fmla="*/ 948 w 1125"/>
                <a:gd name="T111" fmla="*/ 677 h 848"/>
                <a:gd name="T112" fmla="*/ 992 w 1125"/>
                <a:gd name="T113" fmla="*/ 748 h 848"/>
                <a:gd name="T114" fmla="*/ 899 w 1125"/>
                <a:gd name="T115" fmla="*/ 713 h 848"/>
                <a:gd name="T116" fmla="*/ 973 w 1125"/>
                <a:gd name="T117" fmla="*/ 7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5" h="848">
                  <a:moveTo>
                    <a:pt x="1106" y="754"/>
                  </a:moveTo>
                  <a:cubicBezTo>
                    <a:pt x="1092" y="737"/>
                    <a:pt x="1079" y="721"/>
                    <a:pt x="1065" y="705"/>
                  </a:cubicBezTo>
                  <a:cubicBezTo>
                    <a:pt x="1034" y="669"/>
                    <a:pt x="1004" y="633"/>
                    <a:pt x="974" y="597"/>
                  </a:cubicBezTo>
                  <a:cubicBezTo>
                    <a:pt x="972" y="596"/>
                    <a:pt x="971" y="594"/>
                    <a:pt x="969" y="592"/>
                  </a:cubicBezTo>
                  <a:cubicBezTo>
                    <a:pt x="963" y="584"/>
                    <a:pt x="953" y="580"/>
                    <a:pt x="944" y="577"/>
                  </a:cubicBezTo>
                  <a:cubicBezTo>
                    <a:pt x="934" y="574"/>
                    <a:pt x="924" y="571"/>
                    <a:pt x="913" y="571"/>
                  </a:cubicBezTo>
                  <a:cubicBezTo>
                    <a:pt x="950" y="561"/>
                    <a:pt x="976" y="529"/>
                    <a:pt x="976" y="490"/>
                  </a:cubicBezTo>
                  <a:cubicBezTo>
                    <a:pt x="976" y="85"/>
                    <a:pt x="976" y="85"/>
                    <a:pt x="976" y="85"/>
                  </a:cubicBezTo>
                  <a:cubicBezTo>
                    <a:pt x="976" y="38"/>
                    <a:pt x="938" y="0"/>
                    <a:pt x="892" y="0"/>
                  </a:cubicBezTo>
                  <a:cubicBezTo>
                    <a:pt x="232" y="0"/>
                    <a:pt x="232" y="0"/>
                    <a:pt x="232" y="0"/>
                  </a:cubicBezTo>
                  <a:cubicBezTo>
                    <a:pt x="185" y="0"/>
                    <a:pt x="147" y="38"/>
                    <a:pt x="147" y="85"/>
                  </a:cubicBezTo>
                  <a:cubicBezTo>
                    <a:pt x="147" y="490"/>
                    <a:pt x="147" y="490"/>
                    <a:pt x="147" y="490"/>
                  </a:cubicBezTo>
                  <a:cubicBezTo>
                    <a:pt x="147" y="529"/>
                    <a:pt x="174" y="562"/>
                    <a:pt x="211" y="571"/>
                  </a:cubicBezTo>
                  <a:cubicBezTo>
                    <a:pt x="190" y="572"/>
                    <a:pt x="167" y="580"/>
                    <a:pt x="153" y="596"/>
                  </a:cubicBezTo>
                  <a:cubicBezTo>
                    <a:pt x="142" y="609"/>
                    <a:pt x="131" y="621"/>
                    <a:pt x="121" y="634"/>
                  </a:cubicBezTo>
                  <a:cubicBezTo>
                    <a:pt x="88" y="673"/>
                    <a:pt x="56" y="711"/>
                    <a:pt x="23" y="750"/>
                  </a:cubicBezTo>
                  <a:cubicBezTo>
                    <a:pt x="15" y="760"/>
                    <a:pt x="0" y="774"/>
                    <a:pt x="0" y="787"/>
                  </a:cubicBezTo>
                  <a:cubicBezTo>
                    <a:pt x="0" y="823"/>
                    <a:pt x="0" y="823"/>
                    <a:pt x="0" y="823"/>
                  </a:cubicBezTo>
                  <a:cubicBezTo>
                    <a:pt x="0" y="828"/>
                    <a:pt x="1" y="832"/>
                    <a:pt x="4" y="836"/>
                  </a:cubicBezTo>
                  <a:cubicBezTo>
                    <a:pt x="12" y="848"/>
                    <a:pt x="29" y="848"/>
                    <a:pt x="42" y="848"/>
                  </a:cubicBezTo>
                  <a:cubicBezTo>
                    <a:pt x="61" y="848"/>
                    <a:pt x="1027" y="848"/>
                    <a:pt x="1056" y="848"/>
                  </a:cubicBezTo>
                  <a:cubicBezTo>
                    <a:pt x="1071" y="848"/>
                    <a:pt x="1087" y="847"/>
                    <a:pt x="1101" y="844"/>
                  </a:cubicBezTo>
                  <a:cubicBezTo>
                    <a:pt x="1111" y="842"/>
                    <a:pt x="1122" y="837"/>
                    <a:pt x="1123" y="825"/>
                  </a:cubicBezTo>
                  <a:cubicBezTo>
                    <a:pt x="1123" y="786"/>
                    <a:pt x="1123" y="786"/>
                    <a:pt x="1123" y="786"/>
                  </a:cubicBezTo>
                  <a:cubicBezTo>
                    <a:pt x="1125" y="777"/>
                    <a:pt x="1120" y="769"/>
                    <a:pt x="1114" y="763"/>
                  </a:cubicBezTo>
                  <a:cubicBezTo>
                    <a:pt x="1111" y="759"/>
                    <a:pt x="1109" y="756"/>
                    <a:pt x="1106" y="754"/>
                  </a:cubicBezTo>
                  <a:close/>
                  <a:moveTo>
                    <a:pt x="197" y="484"/>
                  </a:moveTo>
                  <a:cubicBezTo>
                    <a:pt x="197" y="90"/>
                    <a:pt x="197" y="90"/>
                    <a:pt x="197" y="90"/>
                  </a:cubicBezTo>
                  <a:cubicBezTo>
                    <a:pt x="197" y="66"/>
                    <a:pt x="216" y="47"/>
                    <a:pt x="240" y="47"/>
                  </a:cubicBezTo>
                  <a:cubicBezTo>
                    <a:pt x="883" y="47"/>
                    <a:pt x="883" y="47"/>
                    <a:pt x="883" y="47"/>
                  </a:cubicBezTo>
                  <a:cubicBezTo>
                    <a:pt x="907" y="47"/>
                    <a:pt x="927" y="66"/>
                    <a:pt x="927" y="90"/>
                  </a:cubicBezTo>
                  <a:cubicBezTo>
                    <a:pt x="927" y="484"/>
                    <a:pt x="927" y="484"/>
                    <a:pt x="927" y="484"/>
                  </a:cubicBezTo>
                  <a:cubicBezTo>
                    <a:pt x="927" y="508"/>
                    <a:pt x="907" y="528"/>
                    <a:pt x="883" y="528"/>
                  </a:cubicBezTo>
                  <a:cubicBezTo>
                    <a:pt x="240" y="528"/>
                    <a:pt x="240" y="528"/>
                    <a:pt x="240" y="528"/>
                  </a:cubicBezTo>
                  <a:cubicBezTo>
                    <a:pt x="216" y="528"/>
                    <a:pt x="197" y="508"/>
                    <a:pt x="197" y="484"/>
                  </a:cubicBezTo>
                  <a:close/>
                  <a:moveTo>
                    <a:pt x="909" y="621"/>
                  </a:moveTo>
                  <a:cubicBezTo>
                    <a:pt x="909" y="622"/>
                    <a:pt x="909" y="623"/>
                    <a:pt x="908" y="624"/>
                  </a:cubicBezTo>
                  <a:cubicBezTo>
                    <a:pt x="908" y="624"/>
                    <a:pt x="908" y="624"/>
                    <a:pt x="908" y="624"/>
                  </a:cubicBezTo>
                  <a:cubicBezTo>
                    <a:pt x="908" y="624"/>
                    <a:pt x="908" y="624"/>
                    <a:pt x="908" y="624"/>
                  </a:cubicBezTo>
                  <a:cubicBezTo>
                    <a:pt x="908" y="624"/>
                    <a:pt x="908" y="624"/>
                    <a:pt x="907" y="624"/>
                  </a:cubicBezTo>
                  <a:cubicBezTo>
                    <a:pt x="907" y="624"/>
                    <a:pt x="907" y="624"/>
                    <a:pt x="907" y="624"/>
                  </a:cubicBezTo>
                  <a:cubicBezTo>
                    <a:pt x="907" y="624"/>
                    <a:pt x="907" y="624"/>
                    <a:pt x="907" y="625"/>
                  </a:cubicBezTo>
                  <a:cubicBezTo>
                    <a:pt x="906" y="625"/>
                    <a:pt x="906" y="625"/>
                    <a:pt x="906" y="625"/>
                  </a:cubicBezTo>
                  <a:cubicBezTo>
                    <a:pt x="902" y="627"/>
                    <a:pt x="896" y="627"/>
                    <a:pt x="891" y="627"/>
                  </a:cubicBezTo>
                  <a:cubicBezTo>
                    <a:pt x="866" y="627"/>
                    <a:pt x="866" y="627"/>
                    <a:pt x="866" y="627"/>
                  </a:cubicBezTo>
                  <a:cubicBezTo>
                    <a:pt x="862" y="627"/>
                    <a:pt x="857" y="626"/>
                    <a:pt x="853" y="624"/>
                  </a:cubicBezTo>
                  <a:cubicBezTo>
                    <a:pt x="851" y="623"/>
                    <a:pt x="849" y="622"/>
                    <a:pt x="848" y="621"/>
                  </a:cubicBezTo>
                  <a:cubicBezTo>
                    <a:pt x="847" y="620"/>
                    <a:pt x="845" y="619"/>
                    <a:pt x="845" y="618"/>
                  </a:cubicBezTo>
                  <a:cubicBezTo>
                    <a:pt x="844" y="616"/>
                    <a:pt x="844" y="616"/>
                    <a:pt x="844" y="616"/>
                  </a:cubicBezTo>
                  <a:cubicBezTo>
                    <a:pt x="841" y="611"/>
                    <a:pt x="838" y="607"/>
                    <a:pt x="836" y="602"/>
                  </a:cubicBezTo>
                  <a:cubicBezTo>
                    <a:pt x="834" y="599"/>
                    <a:pt x="836" y="597"/>
                    <a:pt x="839" y="596"/>
                  </a:cubicBezTo>
                  <a:cubicBezTo>
                    <a:pt x="840" y="595"/>
                    <a:pt x="840" y="595"/>
                    <a:pt x="841" y="595"/>
                  </a:cubicBezTo>
                  <a:cubicBezTo>
                    <a:pt x="843" y="594"/>
                    <a:pt x="845" y="594"/>
                    <a:pt x="847" y="594"/>
                  </a:cubicBezTo>
                  <a:cubicBezTo>
                    <a:pt x="850" y="594"/>
                    <a:pt x="850" y="594"/>
                    <a:pt x="850" y="594"/>
                  </a:cubicBezTo>
                  <a:cubicBezTo>
                    <a:pt x="850" y="594"/>
                    <a:pt x="850" y="594"/>
                    <a:pt x="850" y="594"/>
                  </a:cubicBezTo>
                  <a:cubicBezTo>
                    <a:pt x="857" y="594"/>
                    <a:pt x="863" y="594"/>
                    <a:pt x="870" y="594"/>
                  </a:cubicBezTo>
                  <a:cubicBezTo>
                    <a:pt x="870" y="594"/>
                    <a:pt x="870" y="594"/>
                    <a:pt x="870" y="594"/>
                  </a:cubicBezTo>
                  <a:cubicBezTo>
                    <a:pt x="876" y="594"/>
                    <a:pt x="876" y="594"/>
                    <a:pt x="876" y="594"/>
                  </a:cubicBezTo>
                  <a:cubicBezTo>
                    <a:pt x="878" y="594"/>
                    <a:pt x="881" y="594"/>
                    <a:pt x="883" y="594"/>
                  </a:cubicBezTo>
                  <a:cubicBezTo>
                    <a:pt x="884" y="595"/>
                    <a:pt x="886" y="595"/>
                    <a:pt x="887" y="596"/>
                  </a:cubicBezTo>
                  <a:cubicBezTo>
                    <a:pt x="888" y="596"/>
                    <a:pt x="888" y="596"/>
                    <a:pt x="888" y="596"/>
                  </a:cubicBezTo>
                  <a:cubicBezTo>
                    <a:pt x="888" y="596"/>
                    <a:pt x="888" y="596"/>
                    <a:pt x="889" y="596"/>
                  </a:cubicBezTo>
                  <a:cubicBezTo>
                    <a:pt x="889" y="596"/>
                    <a:pt x="889" y="596"/>
                    <a:pt x="889" y="596"/>
                  </a:cubicBezTo>
                  <a:cubicBezTo>
                    <a:pt x="891" y="597"/>
                    <a:pt x="893" y="598"/>
                    <a:pt x="894" y="599"/>
                  </a:cubicBezTo>
                  <a:cubicBezTo>
                    <a:pt x="896" y="600"/>
                    <a:pt x="897" y="601"/>
                    <a:pt x="898" y="602"/>
                  </a:cubicBezTo>
                  <a:cubicBezTo>
                    <a:pt x="903" y="609"/>
                    <a:pt x="903" y="609"/>
                    <a:pt x="903" y="609"/>
                  </a:cubicBezTo>
                  <a:cubicBezTo>
                    <a:pt x="904" y="611"/>
                    <a:pt x="907" y="614"/>
                    <a:pt x="908" y="617"/>
                  </a:cubicBezTo>
                  <a:cubicBezTo>
                    <a:pt x="908" y="617"/>
                    <a:pt x="908" y="617"/>
                    <a:pt x="908" y="617"/>
                  </a:cubicBezTo>
                  <a:cubicBezTo>
                    <a:pt x="909" y="619"/>
                    <a:pt x="909" y="620"/>
                    <a:pt x="909" y="621"/>
                  </a:cubicBezTo>
                  <a:close/>
                  <a:moveTo>
                    <a:pt x="567" y="618"/>
                  </a:moveTo>
                  <a:cubicBezTo>
                    <a:pt x="567" y="619"/>
                    <a:pt x="567" y="620"/>
                    <a:pt x="566" y="621"/>
                  </a:cubicBezTo>
                  <a:cubicBezTo>
                    <a:pt x="561" y="630"/>
                    <a:pt x="540" y="627"/>
                    <a:pt x="533" y="627"/>
                  </a:cubicBezTo>
                  <a:cubicBezTo>
                    <a:pt x="528" y="627"/>
                    <a:pt x="523" y="627"/>
                    <a:pt x="519" y="627"/>
                  </a:cubicBezTo>
                  <a:cubicBezTo>
                    <a:pt x="515" y="627"/>
                    <a:pt x="509" y="627"/>
                    <a:pt x="505" y="624"/>
                  </a:cubicBezTo>
                  <a:cubicBezTo>
                    <a:pt x="505" y="623"/>
                    <a:pt x="505" y="623"/>
                    <a:pt x="505" y="623"/>
                  </a:cubicBezTo>
                  <a:cubicBezTo>
                    <a:pt x="505" y="623"/>
                    <a:pt x="505" y="623"/>
                    <a:pt x="505" y="623"/>
                  </a:cubicBezTo>
                  <a:cubicBezTo>
                    <a:pt x="504" y="622"/>
                    <a:pt x="504" y="622"/>
                    <a:pt x="504" y="622"/>
                  </a:cubicBezTo>
                  <a:cubicBezTo>
                    <a:pt x="504" y="622"/>
                    <a:pt x="504" y="622"/>
                    <a:pt x="504" y="622"/>
                  </a:cubicBezTo>
                  <a:cubicBezTo>
                    <a:pt x="504" y="622"/>
                    <a:pt x="504" y="622"/>
                    <a:pt x="504" y="622"/>
                  </a:cubicBezTo>
                  <a:cubicBezTo>
                    <a:pt x="504" y="622"/>
                    <a:pt x="503" y="621"/>
                    <a:pt x="503" y="621"/>
                  </a:cubicBezTo>
                  <a:cubicBezTo>
                    <a:pt x="503" y="620"/>
                    <a:pt x="503" y="619"/>
                    <a:pt x="503" y="619"/>
                  </a:cubicBezTo>
                  <a:cubicBezTo>
                    <a:pt x="503" y="618"/>
                    <a:pt x="503" y="618"/>
                    <a:pt x="503" y="618"/>
                  </a:cubicBezTo>
                  <a:cubicBezTo>
                    <a:pt x="503" y="617"/>
                    <a:pt x="503" y="616"/>
                    <a:pt x="503" y="615"/>
                  </a:cubicBezTo>
                  <a:cubicBezTo>
                    <a:pt x="503" y="614"/>
                    <a:pt x="503" y="614"/>
                    <a:pt x="503" y="614"/>
                  </a:cubicBezTo>
                  <a:cubicBezTo>
                    <a:pt x="504" y="611"/>
                    <a:pt x="504" y="607"/>
                    <a:pt x="505" y="604"/>
                  </a:cubicBezTo>
                  <a:cubicBezTo>
                    <a:pt x="505" y="603"/>
                    <a:pt x="505" y="603"/>
                    <a:pt x="505" y="603"/>
                  </a:cubicBezTo>
                  <a:cubicBezTo>
                    <a:pt x="505" y="602"/>
                    <a:pt x="505" y="601"/>
                    <a:pt x="506" y="600"/>
                  </a:cubicBezTo>
                  <a:cubicBezTo>
                    <a:pt x="507" y="599"/>
                    <a:pt x="508" y="599"/>
                    <a:pt x="509" y="598"/>
                  </a:cubicBezTo>
                  <a:cubicBezTo>
                    <a:pt x="509" y="598"/>
                    <a:pt x="509" y="598"/>
                    <a:pt x="509" y="598"/>
                  </a:cubicBezTo>
                  <a:cubicBezTo>
                    <a:pt x="509" y="598"/>
                    <a:pt x="509" y="597"/>
                    <a:pt x="510" y="597"/>
                  </a:cubicBezTo>
                  <a:cubicBezTo>
                    <a:pt x="510" y="597"/>
                    <a:pt x="510" y="597"/>
                    <a:pt x="510" y="597"/>
                  </a:cubicBezTo>
                  <a:cubicBezTo>
                    <a:pt x="510" y="597"/>
                    <a:pt x="510" y="597"/>
                    <a:pt x="510" y="597"/>
                  </a:cubicBezTo>
                  <a:cubicBezTo>
                    <a:pt x="511" y="597"/>
                    <a:pt x="512" y="597"/>
                    <a:pt x="512" y="596"/>
                  </a:cubicBezTo>
                  <a:cubicBezTo>
                    <a:pt x="512" y="596"/>
                    <a:pt x="512" y="596"/>
                    <a:pt x="513" y="596"/>
                  </a:cubicBezTo>
                  <a:cubicBezTo>
                    <a:pt x="513" y="596"/>
                    <a:pt x="514" y="596"/>
                    <a:pt x="515" y="596"/>
                  </a:cubicBezTo>
                  <a:cubicBezTo>
                    <a:pt x="515" y="596"/>
                    <a:pt x="515" y="595"/>
                    <a:pt x="515" y="595"/>
                  </a:cubicBezTo>
                  <a:cubicBezTo>
                    <a:pt x="515" y="595"/>
                    <a:pt x="515" y="595"/>
                    <a:pt x="515" y="595"/>
                  </a:cubicBezTo>
                  <a:cubicBezTo>
                    <a:pt x="516" y="595"/>
                    <a:pt x="516" y="595"/>
                    <a:pt x="516" y="595"/>
                  </a:cubicBezTo>
                  <a:cubicBezTo>
                    <a:pt x="518" y="595"/>
                    <a:pt x="520" y="595"/>
                    <a:pt x="521" y="595"/>
                  </a:cubicBezTo>
                  <a:cubicBezTo>
                    <a:pt x="523" y="595"/>
                    <a:pt x="523" y="595"/>
                    <a:pt x="523" y="595"/>
                  </a:cubicBezTo>
                  <a:cubicBezTo>
                    <a:pt x="524" y="595"/>
                    <a:pt x="526" y="595"/>
                    <a:pt x="528" y="595"/>
                  </a:cubicBezTo>
                  <a:cubicBezTo>
                    <a:pt x="551" y="595"/>
                    <a:pt x="551" y="595"/>
                    <a:pt x="551" y="595"/>
                  </a:cubicBezTo>
                  <a:cubicBezTo>
                    <a:pt x="551" y="595"/>
                    <a:pt x="551" y="595"/>
                    <a:pt x="552" y="595"/>
                  </a:cubicBezTo>
                  <a:cubicBezTo>
                    <a:pt x="553" y="595"/>
                    <a:pt x="553" y="595"/>
                    <a:pt x="553" y="595"/>
                  </a:cubicBezTo>
                  <a:cubicBezTo>
                    <a:pt x="553" y="595"/>
                    <a:pt x="554" y="595"/>
                    <a:pt x="554" y="595"/>
                  </a:cubicBezTo>
                  <a:cubicBezTo>
                    <a:pt x="559" y="595"/>
                    <a:pt x="564" y="597"/>
                    <a:pt x="566" y="601"/>
                  </a:cubicBezTo>
                  <a:cubicBezTo>
                    <a:pt x="566" y="601"/>
                    <a:pt x="566" y="601"/>
                    <a:pt x="566" y="602"/>
                  </a:cubicBezTo>
                  <a:cubicBezTo>
                    <a:pt x="567" y="602"/>
                    <a:pt x="567" y="602"/>
                    <a:pt x="567" y="602"/>
                  </a:cubicBezTo>
                  <a:cubicBezTo>
                    <a:pt x="568" y="607"/>
                    <a:pt x="567" y="612"/>
                    <a:pt x="567" y="617"/>
                  </a:cubicBezTo>
                  <a:cubicBezTo>
                    <a:pt x="567" y="618"/>
                    <a:pt x="567" y="618"/>
                    <a:pt x="567" y="618"/>
                  </a:cubicBezTo>
                  <a:cubicBezTo>
                    <a:pt x="567" y="618"/>
                    <a:pt x="567" y="618"/>
                    <a:pt x="567" y="618"/>
                  </a:cubicBezTo>
                  <a:close/>
                  <a:moveTo>
                    <a:pt x="534" y="645"/>
                  </a:moveTo>
                  <a:cubicBezTo>
                    <a:pt x="543" y="645"/>
                    <a:pt x="562" y="642"/>
                    <a:pt x="567" y="651"/>
                  </a:cubicBezTo>
                  <a:cubicBezTo>
                    <a:pt x="567" y="652"/>
                    <a:pt x="567" y="653"/>
                    <a:pt x="567" y="654"/>
                  </a:cubicBezTo>
                  <a:cubicBezTo>
                    <a:pt x="567" y="664"/>
                    <a:pt x="567" y="664"/>
                    <a:pt x="567" y="664"/>
                  </a:cubicBezTo>
                  <a:cubicBezTo>
                    <a:pt x="567" y="666"/>
                    <a:pt x="567" y="669"/>
                    <a:pt x="567" y="672"/>
                  </a:cubicBezTo>
                  <a:cubicBezTo>
                    <a:pt x="567" y="672"/>
                    <a:pt x="567" y="672"/>
                    <a:pt x="567" y="672"/>
                  </a:cubicBezTo>
                  <a:cubicBezTo>
                    <a:pt x="567" y="673"/>
                    <a:pt x="567" y="673"/>
                    <a:pt x="567" y="673"/>
                  </a:cubicBezTo>
                  <a:cubicBezTo>
                    <a:pt x="567" y="675"/>
                    <a:pt x="567" y="676"/>
                    <a:pt x="566" y="678"/>
                  </a:cubicBezTo>
                  <a:cubicBezTo>
                    <a:pt x="566" y="678"/>
                    <a:pt x="566" y="678"/>
                    <a:pt x="566" y="678"/>
                  </a:cubicBezTo>
                  <a:cubicBezTo>
                    <a:pt x="565" y="678"/>
                    <a:pt x="565" y="679"/>
                    <a:pt x="564" y="679"/>
                  </a:cubicBezTo>
                  <a:cubicBezTo>
                    <a:pt x="564" y="679"/>
                    <a:pt x="564" y="679"/>
                    <a:pt x="564" y="679"/>
                  </a:cubicBezTo>
                  <a:cubicBezTo>
                    <a:pt x="562" y="681"/>
                    <a:pt x="559" y="683"/>
                    <a:pt x="556" y="683"/>
                  </a:cubicBezTo>
                  <a:cubicBezTo>
                    <a:pt x="556" y="683"/>
                    <a:pt x="556" y="683"/>
                    <a:pt x="556" y="683"/>
                  </a:cubicBezTo>
                  <a:cubicBezTo>
                    <a:pt x="556" y="683"/>
                    <a:pt x="556" y="683"/>
                    <a:pt x="556" y="683"/>
                  </a:cubicBezTo>
                  <a:cubicBezTo>
                    <a:pt x="555" y="684"/>
                    <a:pt x="554" y="684"/>
                    <a:pt x="553" y="684"/>
                  </a:cubicBezTo>
                  <a:cubicBezTo>
                    <a:pt x="553" y="684"/>
                    <a:pt x="552" y="684"/>
                    <a:pt x="552" y="684"/>
                  </a:cubicBezTo>
                  <a:cubicBezTo>
                    <a:pt x="551" y="684"/>
                    <a:pt x="550" y="684"/>
                    <a:pt x="549" y="684"/>
                  </a:cubicBezTo>
                  <a:cubicBezTo>
                    <a:pt x="549" y="684"/>
                    <a:pt x="549" y="684"/>
                    <a:pt x="549" y="684"/>
                  </a:cubicBezTo>
                  <a:cubicBezTo>
                    <a:pt x="514" y="684"/>
                    <a:pt x="514" y="684"/>
                    <a:pt x="514" y="684"/>
                  </a:cubicBezTo>
                  <a:cubicBezTo>
                    <a:pt x="510" y="684"/>
                    <a:pt x="505" y="683"/>
                    <a:pt x="501" y="681"/>
                  </a:cubicBezTo>
                  <a:cubicBezTo>
                    <a:pt x="501" y="681"/>
                    <a:pt x="501" y="681"/>
                    <a:pt x="501" y="681"/>
                  </a:cubicBezTo>
                  <a:cubicBezTo>
                    <a:pt x="501" y="681"/>
                    <a:pt x="501" y="681"/>
                    <a:pt x="501" y="681"/>
                  </a:cubicBezTo>
                  <a:cubicBezTo>
                    <a:pt x="501" y="680"/>
                    <a:pt x="500" y="680"/>
                    <a:pt x="499" y="680"/>
                  </a:cubicBezTo>
                  <a:cubicBezTo>
                    <a:pt x="499" y="679"/>
                    <a:pt x="498" y="678"/>
                    <a:pt x="498" y="678"/>
                  </a:cubicBezTo>
                  <a:cubicBezTo>
                    <a:pt x="498" y="678"/>
                    <a:pt x="498" y="678"/>
                    <a:pt x="498" y="678"/>
                  </a:cubicBezTo>
                  <a:cubicBezTo>
                    <a:pt x="497" y="676"/>
                    <a:pt x="497" y="675"/>
                    <a:pt x="497" y="673"/>
                  </a:cubicBezTo>
                  <a:cubicBezTo>
                    <a:pt x="497" y="671"/>
                    <a:pt x="497" y="671"/>
                    <a:pt x="497" y="671"/>
                  </a:cubicBezTo>
                  <a:cubicBezTo>
                    <a:pt x="497" y="671"/>
                    <a:pt x="497" y="671"/>
                    <a:pt x="497" y="671"/>
                  </a:cubicBezTo>
                  <a:cubicBezTo>
                    <a:pt x="498" y="665"/>
                    <a:pt x="498" y="660"/>
                    <a:pt x="499" y="655"/>
                  </a:cubicBezTo>
                  <a:cubicBezTo>
                    <a:pt x="499" y="654"/>
                    <a:pt x="499" y="654"/>
                    <a:pt x="499" y="654"/>
                  </a:cubicBezTo>
                  <a:cubicBezTo>
                    <a:pt x="499" y="654"/>
                    <a:pt x="499" y="654"/>
                    <a:pt x="499" y="654"/>
                  </a:cubicBezTo>
                  <a:cubicBezTo>
                    <a:pt x="501" y="642"/>
                    <a:pt x="525" y="645"/>
                    <a:pt x="534" y="645"/>
                  </a:cubicBezTo>
                  <a:close/>
                  <a:moveTo>
                    <a:pt x="394" y="681"/>
                  </a:moveTo>
                  <a:cubicBezTo>
                    <a:pt x="393" y="681"/>
                    <a:pt x="392" y="680"/>
                    <a:pt x="391" y="680"/>
                  </a:cubicBezTo>
                  <a:cubicBezTo>
                    <a:pt x="391" y="679"/>
                    <a:pt x="391" y="679"/>
                    <a:pt x="391" y="678"/>
                  </a:cubicBezTo>
                  <a:cubicBezTo>
                    <a:pt x="391" y="678"/>
                    <a:pt x="391" y="678"/>
                    <a:pt x="391" y="678"/>
                  </a:cubicBezTo>
                  <a:cubicBezTo>
                    <a:pt x="390" y="677"/>
                    <a:pt x="390" y="675"/>
                    <a:pt x="390" y="674"/>
                  </a:cubicBezTo>
                  <a:cubicBezTo>
                    <a:pt x="391" y="671"/>
                    <a:pt x="391" y="671"/>
                    <a:pt x="391" y="671"/>
                  </a:cubicBezTo>
                  <a:cubicBezTo>
                    <a:pt x="391" y="671"/>
                    <a:pt x="391" y="671"/>
                    <a:pt x="391" y="671"/>
                  </a:cubicBezTo>
                  <a:cubicBezTo>
                    <a:pt x="391" y="671"/>
                    <a:pt x="391" y="670"/>
                    <a:pt x="391" y="670"/>
                  </a:cubicBezTo>
                  <a:cubicBezTo>
                    <a:pt x="396" y="655"/>
                    <a:pt x="396" y="655"/>
                    <a:pt x="396" y="655"/>
                  </a:cubicBezTo>
                  <a:cubicBezTo>
                    <a:pt x="396" y="654"/>
                    <a:pt x="396" y="654"/>
                    <a:pt x="397" y="654"/>
                  </a:cubicBezTo>
                  <a:cubicBezTo>
                    <a:pt x="401" y="642"/>
                    <a:pt x="422" y="645"/>
                    <a:pt x="433" y="645"/>
                  </a:cubicBezTo>
                  <a:cubicBezTo>
                    <a:pt x="437" y="645"/>
                    <a:pt x="445" y="644"/>
                    <a:pt x="452" y="645"/>
                  </a:cubicBezTo>
                  <a:cubicBezTo>
                    <a:pt x="453" y="645"/>
                    <a:pt x="454" y="645"/>
                    <a:pt x="456" y="645"/>
                  </a:cubicBezTo>
                  <a:cubicBezTo>
                    <a:pt x="456" y="645"/>
                    <a:pt x="456" y="645"/>
                    <a:pt x="456" y="645"/>
                  </a:cubicBezTo>
                  <a:cubicBezTo>
                    <a:pt x="459" y="646"/>
                    <a:pt x="462" y="648"/>
                    <a:pt x="464" y="650"/>
                  </a:cubicBezTo>
                  <a:cubicBezTo>
                    <a:pt x="464" y="650"/>
                    <a:pt x="464" y="650"/>
                    <a:pt x="464" y="650"/>
                  </a:cubicBezTo>
                  <a:cubicBezTo>
                    <a:pt x="464" y="651"/>
                    <a:pt x="464" y="651"/>
                    <a:pt x="464" y="651"/>
                  </a:cubicBezTo>
                  <a:cubicBezTo>
                    <a:pt x="464" y="651"/>
                    <a:pt x="464" y="651"/>
                    <a:pt x="464" y="651"/>
                  </a:cubicBezTo>
                  <a:cubicBezTo>
                    <a:pt x="464" y="652"/>
                    <a:pt x="465" y="653"/>
                    <a:pt x="464" y="655"/>
                  </a:cubicBezTo>
                  <a:cubicBezTo>
                    <a:pt x="464" y="655"/>
                    <a:pt x="464" y="655"/>
                    <a:pt x="464" y="655"/>
                  </a:cubicBezTo>
                  <a:cubicBezTo>
                    <a:pt x="464" y="655"/>
                    <a:pt x="464" y="655"/>
                    <a:pt x="464" y="655"/>
                  </a:cubicBezTo>
                  <a:cubicBezTo>
                    <a:pt x="464" y="658"/>
                    <a:pt x="463" y="661"/>
                    <a:pt x="463" y="664"/>
                  </a:cubicBezTo>
                  <a:cubicBezTo>
                    <a:pt x="461" y="673"/>
                    <a:pt x="461" y="673"/>
                    <a:pt x="461" y="673"/>
                  </a:cubicBezTo>
                  <a:cubicBezTo>
                    <a:pt x="461" y="675"/>
                    <a:pt x="460" y="676"/>
                    <a:pt x="459" y="678"/>
                  </a:cubicBezTo>
                  <a:cubicBezTo>
                    <a:pt x="459" y="678"/>
                    <a:pt x="458" y="678"/>
                    <a:pt x="458" y="678"/>
                  </a:cubicBezTo>
                  <a:cubicBezTo>
                    <a:pt x="458" y="678"/>
                    <a:pt x="458" y="678"/>
                    <a:pt x="458" y="678"/>
                  </a:cubicBezTo>
                  <a:cubicBezTo>
                    <a:pt x="458" y="679"/>
                    <a:pt x="457" y="679"/>
                    <a:pt x="457" y="680"/>
                  </a:cubicBezTo>
                  <a:cubicBezTo>
                    <a:pt x="454" y="682"/>
                    <a:pt x="451" y="683"/>
                    <a:pt x="448" y="683"/>
                  </a:cubicBezTo>
                  <a:cubicBezTo>
                    <a:pt x="448" y="684"/>
                    <a:pt x="448" y="684"/>
                    <a:pt x="448" y="684"/>
                  </a:cubicBezTo>
                  <a:cubicBezTo>
                    <a:pt x="448" y="684"/>
                    <a:pt x="448" y="684"/>
                    <a:pt x="448" y="684"/>
                  </a:cubicBezTo>
                  <a:cubicBezTo>
                    <a:pt x="447" y="684"/>
                    <a:pt x="446" y="684"/>
                    <a:pt x="445" y="684"/>
                  </a:cubicBezTo>
                  <a:cubicBezTo>
                    <a:pt x="445" y="684"/>
                    <a:pt x="444" y="684"/>
                    <a:pt x="444" y="684"/>
                  </a:cubicBezTo>
                  <a:cubicBezTo>
                    <a:pt x="443" y="684"/>
                    <a:pt x="442" y="685"/>
                    <a:pt x="440" y="685"/>
                  </a:cubicBezTo>
                  <a:cubicBezTo>
                    <a:pt x="440" y="685"/>
                    <a:pt x="440" y="685"/>
                    <a:pt x="440" y="685"/>
                  </a:cubicBezTo>
                  <a:cubicBezTo>
                    <a:pt x="406" y="685"/>
                    <a:pt x="406" y="685"/>
                    <a:pt x="406" y="685"/>
                  </a:cubicBezTo>
                  <a:cubicBezTo>
                    <a:pt x="402" y="685"/>
                    <a:pt x="397" y="684"/>
                    <a:pt x="394" y="681"/>
                  </a:cubicBezTo>
                  <a:cubicBezTo>
                    <a:pt x="394" y="681"/>
                    <a:pt x="394" y="681"/>
                    <a:pt x="394" y="681"/>
                  </a:cubicBezTo>
                  <a:close/>
                  <a:moveTo>
                    <a:pt x="437" y="627"/>
                  </a:moveTo>
                  <a:cubicBezTo>
                    <a:pt x="432" y="627"/>
                    <a:pt x="426" y="627"/>
                    <a:pt x="421" y="627"/>
                  </a:cubicBezTo>
                  <a:cubicBezTo>
                    <a:pt x="417" y="627"/>
                    <a:pt x="409" y="627"/>
                    <a:pt x="407" y="622"/>
                  </a:cubicBezTo>
                  <a:cubicBezTo>
                    <a:pt x="407" y="622"/>
                    <a:pt x="407" y="621"/>
                    <a:pt x="407" y="621"/>
                  </a:cubicBezTo>
                  <a:cubicBezTo>
                    <a:pt x="407" y="621"/>
                    <a:pt x="407" y="620"/>
                    <a:pt x="407" y="620"/>
                  </a:cubicBezTo>
                  <a:cubicBezTo>
                    <a:pt x="407" y="619"/>
                    <a:pt x="407" y="619"/>
                    <a:pt x="407" y="619"/>
                  </a:cubicBezTo>
                  <a:cubicBezTo>
                    <a:pt x="407" y="619"/>
                    <a:pt x="407" y="619"/>
                    <a:pt x="407" y="619"/>
                  </a:cubicBezTo>
                  <a:cubicBezTo>
                    <a:pt x="407" y="619"/>
                    <a:pt x="407" y="619"/>
                    <a:pt x="407" y="619"/>
                  </a:cubicBezTo>
                  <a:cubicBezTo>
                    <a:pt x="407" y="617"/>
                    <a:pt x="408" y="616"/>
                    <a:pt x="408" y="615"/>
                  </a:cubicBezTo>
                  <a:cubicBezTo>
                    <a:pt x="409" y="611"/>
                    <a:pt x="410" y="607"/>
                    <a:pt x="412" y="604"/>
                  </a:cubicBezTo>
                  <a:cubicBezTo>
                    <a:pt x="412" y="603"/>
                    <a:pt x="412" y="603"/>
                    <a:pt x="412" y="603"/>
                  </a:cubicBezTo>
                  <a:cubicBezTo>
                    <a:pt x="412" y="602"/>
                    <a:pt x="413" y="601"/>
                    <a:pt x="414" y="600"/>
                  </a:cubicBezTo>
                  <a:cubicBezTo>
                    <a:pt x="415" y="599"/>
                    <a:pt x="415" y="599"/>
                    <a:pt x="416" y="599"/>
                  </a:cubicBezTo>
                  <a:cubicBezTo>
                    <a:pt x="418" y="597"/>
                    <a:pt x="420" y="596"/>
                    <a:pt x="423" y="596"/>
                  </a:cubicBezTo>
                  <a:cubicBezTo>
                    <a:pt x="423" y="596"/>
                    <a:pt x="423" y="596"/>
                    <a:pt x="424" y="596"/>
                  </a:cubicBezTo>
                  <a:cubicBezTo>
                    <a:pt x="425" y="595"/>
                    <a:pt x="428" y="595"/>
                    <a:pt x="430" y="595"/>
                  </a:cubicBezTo>
                  <a:cubicBezTo>
                    <a:pt x="433" y="595"/>
                    <a:pt x="433" y="595"/>
                    <a:pt x="433" y="595"/>
                  </a:cubicBezTo>
                  <a:cubicBezTo>
                    <a:pt x="434" y="595"/>
                    <a:pt x="435" y="595"/>
                    <a:pt x="436" y="595"/>
                  </a:cubicBezTo>
                  <a:cubicBezTo>
                    <a:pt x="442" y="595"/>
                    <a:pt x="449" y="595"/>
                    <a:pt x="455" y="595"/>
                  </a:cubicBezTo>
                  <a:cubicBezTo>
                    <a:pt x="456" y="595"/>
                    <a:pt x="457" y="595"/>
                    <a:pt x="458" y="595"/>
                  </a:cubicBezTo>
                  <a:cubicBezTo>
                    <a:pt x="459" y="595"/>
                    <a:pt x="459" y="595"/>
                    <a:pt x="459" y="595"/>
                  </a:cubicBezTo>
                  <a:cubicBezTo>
                    <a:pt x="459" y="595"/>
                    <a:pt x="459" y="595"/>
                    <a:pt x="460" y="595"/>
                  </a:cubicBezTo>
                  <a:cubicBezTo>
                    <a:pt x="461" y="595"/>
                    <a:pt x="461" y="595"/>
                    <a:pt x="462" y="595"/>
                  </a:cubicBezTo>
                  <a:cubicBezTo>
                    <a:pt x="462" y="595"/>
                    <a:pt x="462" y="595"/>
                    <a:pt x="462" y="595"/>
                  </a:cubicBezTo>
                  <a:cubicBezTo>
                    <a:pt x="467" y="596"/>
                    <a:pt x="473" y="597"/>
                    <a:pt x="474" y="601"/>
                  </a:cubicBezTo>
                  <a:cubicBezTo>
                    <a:pt x="474" y="602"/>
                    <a:pt x="474" y="602"/>
                    <a:pt x="474" y="602"/>
                  </a:cubicBezTo>
                  <a:cubicBezTo>
                    <a:pt x="474" y="602"/>
                    <a:pt x="474" y="602"/>
                    <a:pt x="474" y="602"/>
                  </a:cubicBezTo>
                  <a:cubicBezTo>
                    <a:pt x="474" y="607"/>
                    <a:pt x="472" y="613"/>
                    <a:pt x="471" y="617"/>
                  </a:cubicBezTo>
                  <a:cubicBezTo>
                    <a:pt x="471" y="617"/>
                    <a:pt x="471" y="617"/>
                    <a:pt x="471" y="617"/>
                  </a:cubicBezTo>
                  <a:cubicBezTo>
                    <a:pt x="471" y="619"/>
                    <a:pt x="471" y="619"/>
                    <a:pt x="471" y="619"/>
                  </a:cubicBezTo>
                  <a:cubicBezTo>
                    <a:pt x="471" y="619"/>
                    <a:pt x="470" y="620"/>
                    <a:pt x="469" y="621"/>
                  </a:cubicBezTo>
                  <a:cubicBezTo>
                    <a:pt x="469" y="622"/>
                    <a:pt x="469" y="622"/>
                    <a:pt x="469" y="622"/>
                  </a:cubicBezTo>
                  <a:cubicBezTo>
                    <a:pt x="469" y="622"/>
                    <a:pt x="469" y="622"/>
                    <a:pt x="469" y="622"/>
                  </a:cubicBezTo>
                  <a:cubicBezTo>
                    <a:pt x="469" y="622"/>
                    <a:pt x="469" y="622"/>
                    <a:pt x="469" y="622"/>
                  </a:cubicBezTo>
                  <a:cubicBezTo>
                    <a:pt x="462" y="630"/>
                    <a:pt x="445" y="627"/>
                    <a:pt x="437" y="627"/>
                  </a:cubicBezTo>
                  <a:close/>
                  <a:moveTo>
                    <a:pt x="283" y="677"/>
                  </a:moveTo>
                  <a:cubicBezTo>
                    <a:pt x="283" y="676"/>
                    <a:pt x="283" y="676"/>
                    <a:pt x="283" y="676"/>
                  </a:cubicBezTo>
                  <a:cubicBezTo>
                    <a:pt x="283" y="675"/>
                    <a:pt x="283" y="675"/>
                    <a:pt x="284" y="674"/>
                  </a:cubicBezTo>
                  <a:cubicBezTo>
                    <a:pt x="284" y="674"/>
                    <a:pt x="284" y="674"/>
                    <a:pt x="284" y="674"/>
                  </a:cubicBezTo>
                  <a:cubicBezTo>
                    <a:pt x="284" y="673"/>
                    <a:pt x="284" y="673"/>
                    <a:pt x="284" y="673"/>
                  </a:cubicBezTo>
                  <a:cubicBezTo>
                    <a:pt x="284" y="673"/>
                    <a:pt x="285" y="672"/>
                    <a:pt x="285" y="671"/>
                  </a:cubicBezTo>
                  <a:cubicBezTo>
                    <a:pt x="288" y="666"/>
                    <a:pt x="290" y="661"/>
                    <a:pt x="293" y="655"/>
                  </a:cubicBezTo>
                  <a:cubicBezTo>
                    <a:pt x="293" y="655"/>
                    <a:pt x="293" y="655"/>
                    <a:pt x="293" y="655"/>
                  </a:cubicBezTo>
                  <a:cubicBezTo>
                    <a:pt x="293" y="655"/>
                    <a:pt x="293" y="655"/>
                    <a:pt x="293" y="655"/>
                  </a:cubicBezTo>
                  <a:cubicBezTo>
                    <a:pt x="293" y="655"/>
                    <a:pt x="293" y="654"/>
                    <a:pt x="294" y="654"/>
                  </a:cubicBezTo>
                  <a:cubicBezTo>
                    <a:pt x="294" y="654"/>
                    <a:pt x="294" y="653"/>
                    <a:pt x="294" y="653"/>
                  </a:cubicBezTo>
                  <a:cubicBezTo>
                    <a:pt x="294" y="653"/>
                    <a:pt x="294" y="653"/>
                    <a:pt x="295" y="653"/>
                  </a:cubicBezTo>
                  <a:cubicBezTo>
                    <a:pt x="302" y="643"/>
                    <a:pt x="319" y="645"/>
                    <a:pt x="330" y="645"/>
                  </a:cubicBezTo>
                  <a:cubicBezTo>
                    <a:pt x="330" y="645"/>
                    <a:pt x="330" y="645"/>
                    <a:pt x="330" y="645"/>
                  </a:cubicBezTo>
                  <a:cubicBezTo>
                    <a:pt x="333" y="645"/>
                    <a:pt x="341" y="644"/>
                    <a:pt x="348" y="645"/>
                  </a:cubicBezTo>
                  <a:cubicBezTo>
                    <a:pt x="350" y="645"/>
                    <a:pt x="353" y="645"/>
                    <a:pt x="354" y="645"/>
                  </a:cubicBezTo>
                  <a:cubicBezTo>
                    <a:pt x="355" y="646"/>
                    <a:pt x="357" y="646"/>
                    <a:pt x="358" y="647"/>
                  </a:cubicBezTo>
                  <a:cubicBezTo>
                    <a:pt x="360" y="648"/>
                    <a:pt x="362" y="650"/>
                    <a:pt x="362" y="652"/>
                  </a:cubicBezTo>
                  <a:cubicBezTo>
                    <a:pt x="362" y="652"/>
                    <a:pt x="362" y="652"/>
                    <a:pt x="362" y="652"/>
                  </a:cubicBezTo>
                  <a:cubicBezTo>
                    <a:pt x="362" y="653"/>
                    <a:pt x="362" y="653"/>
                    <a:pt x="362" y="653"/>
                  </a:cubicBezTo>
                  <a:cubicBezTo>
                    <a:pt x="362" y="654"/>
                    <a:pt x="362" y="654"/>
                    <a:pt x="362" y="655"/>
                  </a:cubicBezTo>
                  <a:cubicBezTo>
                    <a:pt x="355" y="674"/>
                    <a:pt x="355" y="674"/>
                    <a:pt x="355" y="674"/>
                  </a:cubicBezTo>
                  <a:cubicBezTo>
                    <a:pt x="354" y="675"/>
                    <a:pt x="353" y="677"/>
                    <a:pt x="352" y="678"/>
                  </a:cubicBezTo>
                  <a:cubicBezTo>
                    <a:pt x="350" y="679"/>
                    <a:pt x="348" y="680"/>
                    <a:pt x="346" y="681"/>
                  </a:cubicBezTo>
                  <a:cubicBezTo>
                    <a:pt x="346" y="682"/>
                    <a:pt x="346" y="682"/>
                    <a:pt x="346" y="682"/>
                  </a:cubicBezTo>
                  <a:cubicBezTo>
                    <a:pt x="343" y="683"/>
                    <a:pt x="340" y="684"/>
                    <a:pt x="337" y="685"/>
                  </a:cubicBezTo>
                  <a:cubicBezTo>
                    <a:pt x="336" y="685"/>
                    <a:pt x="336" y="685"/>
                    <a:pt x="336" y="685"/>
                  </a:cubicBezTo>
                  <a:cubicBezTo>
                    <a:pt x="335" y="685"/>
                    <a:pt x="335" y="685"/>
                    <a:pt x="335" y="685"/>
                  </a:cubicBezTo>
                  <a:cubicBezTo>
                    <a:pt x="329" y="685"/>
                    <a:pt x="322" y="685"/>
                    <a:pt x="316" y="685"/>
                  </a:cubicBezTo>
                  <a:cubicBezTo>
                    <a:pt x="310" y="685"/>
                    <a:pt x="304" y="685"/>
                    <a:pt x="297" y="685"/>
                  </a:cubicBezTo>
                  <a:cubicBezTo>
                    <a:pt x="293" y="685"/>
                    <a:pt x="287" y="684"/>
                    <a:pt x="284" y="680"/>
                  </a:cubicBezTo>
                  <a:cubicBezTo>
                    <a:pt x="284" y="680"/>
                    <a:pt x="284" y="680"/>
                    <a:pt x="284" y="680"/>
                  </a:cubicBezTo>
                  <a:cubicBezTo>
                    <a:pt x="283" y="679"/>
                    <a:pt x="283" y="679"/>
                    <a:pt x="283" y="679"/>
                  </a:cubicBezTo>
                  <a:cubicBezTo>
                    <a:pt x="283" y="679"/>
                    <a:pt x="283" y="678"/>
                    <a:pt x="283" y="678"/>
                  </a:cubicBezTo>
                  <a:cubicBezTo>
                    <a:pt x="283" y="678"/>
                    <a:pt x="283" y="678"/>
                    <a:pt x="283" y="678"/>
                  </a:cubicBezTo>
                  <a:cubicBezTo>
                    <a:pt x="283" y="678"/>
                    <a:pt x="283" y="678"/>
                    <a:pt x="283" y="678"/>
                  </a:cubicBezTo>
                  <a:cubicBezTo>
                    <a:pt x="283" y="678"/>
                    <a:pt x="283" y="677"/>
                    <a:pt x="283" y="677"/>
                  </a:cubicBezTo>
                  <a:close/>
                  <a:moveTo>
                    <a:pt x="283" y="612"/>
                  </a:moveTo>
                  <a:cubicBezTo>
                    <a:pt x="283" y="612"/>
                    <a:pt x="283" y="612"/>
                    <a:pt x="283" y="612"/>
                  </a:cubicBezTo>
                  <a:cubicBezTo>
                    <a:pt x="278" y="619"/>
                    <a:pt x="278" y="619"/>
                    <a:pt x="278" y="619"/>
                  </a:cubicBezTo>
                  <a:cubicBezTo>
                    <a:pt x="278" y="620"/>
                    <a:pt x="277" y="622"/>
                    <a:pt x="275" y="622"/>
                  </a:cubicBezTo>
                  <a:cubicBezTo>
                    <a:pt x="274" y="624"/>
                    <a:pt x="272" y="624"/>
                    <a:pt x="270" y="625"/>
                  </a:cubicBezTo>
                  <a:cubicBezTo>
                    <a:pt x="270" y="625"/>
                    <a:pt x="269" y="626"/>
                    <a:pt x="268" y="626"/>
                  </a:cubicBezTo>
                  <a:cubicBezTo>
                    <a:pt x="268" y="626"/>
                    <a:pt x="268" y="626"/>
                    <a:pt x="268" y="626"/>
                  </a:cubicBezTo>
                  <a:cubicBezTo>
                    <a:pt x="268" y="626"/>
                    <a:pt x="268" y="626"/>
                    <a:pt x="268" y="626"/>
                  </a:cubicBezTo>
                  <a:cubicBezTo>
                    <a:pt x="266" y="627"/>
                    <a:pt x="265" y="627"/>
                    <a:pt x="264" y="627"/>
                  </a:cubicBezTo>
                  <a:cubicBezTo>
                    <a:pt x="261" y="628"/>
                    <a:pt x="259" y="628"/>
                    <a:pt x="257" y="628"/>
                  </a:cubicBezTo>
                  <a:cubicBezTo>
                    <a:pt x="250" y="628"/>
                    <a:pt x="250" y="628"/>
                    <a:pt x="250" y="628"/>
                  </a:cubicBezTo>
                  <a:cubicBezTo>
                    <a:pt x="250" y="628"/>
                    <a:pt x="250" y="628"/>
                    <a:pt x="250" y="628"/>
                  </a:cubicBezTo>
                  <a:cubicBezTo>
                    <a:pt x="242" y="628"/>
                    <a:pt x="234" y="628"/>
                    <a:pt x="226" y="628"/>
                  </a:cubicBezTo>
                  <a:cubicBezTo>
                    <a:pt x="222" y="628"/>
                    <a:pt x="214" y="627"/>
                    <a:pt x="214" y="623"/>
                  </a:cubicBezTo>
                  <a:cubicBezTo>
                    <a:pt x="214" y="622"/>
                    <a:pt x="214" y="622"/>
                    <a:pt x="214" y="621"/>
                  </a:cubicBezTo>
                  <a:cubicBezTo>
                    <a:pt x="214" y="619"/>
                    <a:pt x="216" y="617"/>
                    <a:pt x="217" y="616"/>
                  </a:cubicBezTo>
                  <a:cubicBezTo>
                    <a:pt x="220" y="612"/>
                    <a:pt x="222" y="607"/>
                    <a:pt x="226" y="603"/>
                  </a:cubicBezTo>
                  <a:cubicBezTo>
                    <a:pt x="226" y="602"/>
                    <a:pt x="226" y="602"/>
                    <a:pt x="226" y="602"/>
                  </a:cubicBezTo>
                  <a:cubicBezTo>
                    <a:pt x="227" y="602"/>
                    <a:pt x="227" y="602"/>
                    <a:pt x="227" y="602"/>
                  </a:cubicBezTo>
                  <a:cubicBezTo>
                    <a:pt x="236" y="593"/>
                    <a:pt x="255" y="595"/>
                    <a:pt x="267" y="595"/>
                  </a:cubicBezTo>
                  <a:cubicBezTo>
                    <a:pt x="273" y="595"/>
                    <a:pt x="279" y="594"/>
                    <a:pt x="284" y="597"/>
                  </a:cubicBezTo>
                  <a:cubicBezTo>
                    <a:pt x="284" y="597"/>
                    <a:pt x="284" y="597"/>
                    <a:pt x="284" y="597"/>
                  </a:cubicBezTo>
                  <a:cubicBezTo>
                    <a:pt x="285" y="597"/>
                    <a:pt x="285" y="597"/>
                    <a:pt x="286" y="597"/>
                  </a:cubicBezTo>
                  <a:cubicBezTo>
                    <a:pt x="286" y="597"/>
                    <a:pt x="286" y="598"/>
                    <a:pt x="286" y="598"/>
                  </a:cubicBezTo>
                  <a:cubicBezTo>
                    <a:pt x="287" y="598"/>
                    <a:pt x="288" y="599"/>
                    <a:pt x="288" y="600"/>
                  </a:cubicBezTo>
                  <a:cubicBezTo>
                    <a:pt x="288" y="601"/>
                    <a:pt x="288" y="602"/>
                    <a:pt x="287" y="603"/>
                  </a:cubicBezTo>
                  <a:cubicBezTo>
                    <a:pt x="287" y="604"/>
                    <a:pt x="287" y="604"/>
                    <a:pt x="287" y="604"/>
                  </a:cubicBezTo>
                  <a:cubicBezTo>
                    <a:pt x="286" y="607"/>
                    <a:pt x="284" y="610"/>
                    <a:pt x="283" y="612"/>
                  </a:cubicBezTo>
                  <a:close/>
                  <a:moveTo>
                    <a:pt x="360" y="627"/>
                  </a:moveTo>
                  <a:cubicBezTo>
                    <a:pt x="359" y="627"/>
                    <a:pt x="358" y="627"/>
                    <a:pt x="358" y="627"/>
                  </a:cubicBezTo>
                  <a:cubicBezTo>
                    <a:pt x="358" y="627"/>
                    <a:pt x="358" y="628"/>
                    <a:pt x="357" y="628"/>
                  </a:cubicBezTo>
                  <a:cubicBezTo>
                    <a:pt x="353" y="628"/>
                    <a:pt x="348" y="628"/>
                    <a:pt x="343" y="628"/>
                  </a:cubicBezTo>
                  <a:cubicBezTo>
                    <a:pt x="323" y="628"/>
                    <a:pt x="323" y="628"/>
                    <a:pt x="323" y="628"/>
                  </a:cubicBezTo>
                  <a:cubicBezTo>
                    <a:pt x="319" y="628"/>
                    <a:pt x="312" y="627"/>
                    <a:pt x="310" y="622"/>
                  </a:cubicBezTo>
                  <a:cubicBezTo>
                    <a:pt x="310" y="622"/>
                    <a:pt x="310" y="622"/>
                    <a:pt x="310" y="621"/>
                  </a:cubicBezTo>
                  <a:cubicBezTo>
                    <a:pt x="310" y="621"/>
                    <a:pt x="310" y="621"/>
                    <a:pt x="310" y="620"/>
                  </a:cubicBezTo>
                  <a:cubicBezTo>
                    <a:pt x="311" y="619"/>
                    <a:pt x="312" y="617"/>
                    <a:pt x="313" y="615"/>
                  </a:cubicBezTo>
                  <a:cubicBezTo>
                    <a:pt x="314" y="611"/>
                    <a:pt x="316" y="605"/>
                    <a:pt x="319" y="602"/>
                  </a:cubicBezTo>
                  <a:cubicBezTo>
                    <a:pt x="319" y="602"/>
                    <a:pt x="320" y="602"/>
                    <a:pt x="320" y="602"/>
                  </a:cubicBezTo>
                  <a:cubicBezTo>
                    <a:pt x="320" y="601"/>
                    <a:pt x="320" y="601"/>
                    <a:pt x="320" y="601"/>
                  </a:cubicBezTo>
                  <a:cubicBezTo>
                    <a:pt x="321" y="601"/>
                    <a:pt x="321" y="601"/>
                    <a:pt x="321" y="601"/>
                  </a:cubicBezTo>
                  <a:cubicBezTo>
                    <a:pt x="321" y="600"/>
                    <a:pt x="321" y="600"/>
                    <a:pt x="321" y="600"/>
                  </a:cubicBezTo>
                  <a:cubicBezTo>
                    <a:pt x="322" y="600"/>
                    <a:pt x="322" y="600"/>
                    <a:pt x="322" y="600"/>
                  </a:cubicBezTo>
                  <a:cubicBezTo>
                    <a:pt x="324" y="598"/>
                    <a:pt x="328" y="597"/>
                    <a:pt x="332" y="596"/>
                  </a:cubicBezTo>
                  <a:cubicBezTo>
                    <a:pt x="332" y="596"/>
                    <a:pt x="332" y="596"/>
                    <a:pt x="332" y="596"/>
                  </a:cubicBezTo>
                  <a:cubicBezTo>
                    <a:pt x="334" y="595"/>
                    <a:pt x="336" y="595"/>
                    <a:pt x="338" y="595"/>
                  </a:cubicBezTo>
                  <a:cubicBezTo>
                    <a:pt x="350" y="595"/>
                    <a:pt x="350" y="595"/>
                    <a:pt x="350" y="595"/>
                  </a:cubicBezTo>
                  <a:cubicBezTo>
                    <a:pt x="354" y="595"/>
                    <a:pt x="358" y="595"/>
                    <a:pt x="362" y="595"/>
                  </a:cubicBezTo>
                  <a:cubicBezTo>
                    <a:pt x="367" y="595"/>
                    <a:pt x="375" y="594"/>
                    <a:pt x="379" y="598"/>
                  </a:cubicBezTo>
                  <a:cubicBezTo>
                    <a:pt x="379" y="599"/>
                    <a:pt x="379" y="599"/>
                    <a:pt x="379" y="599"/>
                  </a:cubicBezTo>
                  <a:cubicBezTo>
                    <a:pt x="380" y="599"/>
                    <a:pt x="380" y="599"/>
                    <a:pt x="380" y="599"/>
                  </a:cubicBezTo>
                  <a:cubicBezTo>
                    <a:pt x="380" y="599"/>
                    <a:pt x="380" y="599"/>
                    <a:pt x="380" y="599"/>
                  </a:cubicBezTo>
                  <a:cubicBezTo>
                    <a:pt x="380" y="599"/>
                    <a:pt x="380" y="600"/>
                    <a:pt x="380" y="600"/>
                  </a:cubicBezTo>
                  <a:cubicBezTo>
                    <a:pt x="381" y="601"/>
                    <a:pt x="381" y="602"/>
                    <a:pt x="381" y="602"/>
                  </a:cubicBezTo>
                  <a:cubicBezTo>
                    <a:pt x="380" y="607"/>
                    <a:pt x="377" y="613"/>
                    <a:pt x="376" y="615"/>
                  </a:cubicBezTo>
                  <a:cubicBezTo>
                    <a:pt x="376" y="616"/>
                    <a:pt x="376" y="616"/>
                    <a:pt x="376" y="616"/>
                  </a:cubicBezTo>
                  <a:cubicBezTo>
                    <a:pt x="376" y="617"/>
                    <a:pt x="375" y="617"/>
                    <a:pt x="375" y="618"/>
                  </a:cubicBezTo>
                  <a:cubicBezTo>
                    <a:pt x="375" y="619"/>
                    <a:pt x="375" y="619"/>
                    <a:pt x="375" y="619"/>
                  </a:cubicBezTo>
                  <a:cubicBezTo>
                    <a:pt x="375" y="619"/>
                    <a:pt x="374" y="619"/>
                    <a:pt x="374" y="619"/>
                  </a:cubicBezTo>
                  <a:cubicBezTo>
                    <a:pt x="374" y="620"/>
                    <a:pt x="374" y="620"/>
                    <a:pt x="374" y="620"/>
                  </a:cubicBezTo>
                  <a:cubicBezTo>
                    <a:pt x="374" y="620"/>
                    <a:pt x="373" y="621"/>
                    <a:pt x="373" y="621"/>
                  </a:cubicBezTo>
                  <a:cubicBezTo>
                    <a:pt x="373" y="621"/>
                    <a:pt x="373" y="621"/>
                    <a:pt x="373" y="622"/>
                  </a:cubicBezTo>
                  <a:cubicBezTo>
                    <a:pt x="373" y="622"/>
                    <a:pt x="373" y="622"/>
                    <a:pt x="373" y="622"/>
                  </a:cubicBezTo>
                  <a:cubicBezTo>
                    <a:pt x="372" y="622"/>
                    <a:pt x="372" y="622"/>
                    <a:pt x="372" y="622"/>
                  </a:cubicBezTo>
                  <a:cubicBezTo>
                    <a:pt x="371" y="623"/>
                    <a:pt x="371" y="623"/>
                    <a:pt x="370" y="624"/>
                  </a:cubicBezTo>
                  <a:cubicBezTo>
                    <a:pt x="369" y="624"/>
                    <a:pt x="368" y="624"/>
                    <a:pt x="368" y="625"/>
                  </a:cubicBezTo>
                  <a:cubicBezTo>
                    <a:pt x="368" y="625"/>
                    <a:pt x="368" y="625"/>
                    <a:pt x="368" y="625"/>
                  </a:cubicBezTo>
                  <a:cubicBezTo>
                    <a:pt x="367" y="625"/>
                    <a:pt x="367" y="625"/>
                    <a:pt x="367" y="625"/>
                  </a:cubicBezTo>
                  <a:cubicBezTo>
                    <a:pt x="365" y="626"/>
                    <a:pt x="362" y="627"/>
                    <a:pt x="360" y="627"/>
                  </a:cubicBezTo>
                  <a:close/>
                  <a:moveTo>
                    <a:pt x="225" y="714"/>
                  </a:moveTo>
                  <a:cubicBezTo>
                    <a:pt x="225" y="714"/>
                    <a:pt x="225" y="714"/>
                    <a:pt x="225" y="714"/>
                  </a:cubicBezTo>
                  <a:cubicBezTo>
                    <a:pt x="224" y="719"/>
                    <a:pt x="221" y="723"/>
                    <a:pt x="218" y="728"/>
                  </a:cubicBezTo>
                  <a:cubicBezTo>
                    <a:pt x="218" y="728"/>
                    <a:pt x="218" y="728"/>
                    <a:pt x="218" y="728"/>
                  </a:cubicBezTo>
                  <a:cubicBezTo>
                    <a:pt x="216" y="732"/>
                    <a:pt x="213" y="738"/>
                    <a:pt x="210" y="742"/>
                  </a:cubicBezTo>
                  <a:cubicBezTo>
                    <a:pt x="209" y="743"/>
                    <a:pt x="209" y="743"/>
                    <a:pt x="209" y="744"/>
                  </a:cubicBezTo>
                  <a:cubicBezTo>
                    <a:pt x="208" y="744"/>
                    <a:pt x="208" y="744"/>
                    <a:pt x="208" y="744"/>
                  </a:cubicBezTo>
                  <a:cubicBezTo>
                    <a:pt x="208" y="744"/>
                    <a:pt x="208" y="745"/>
                    <a:pt x="207" y="745"/>
                  </a:cubicBezTo>
                  <a:cubicBezTo>
                    <a:pt x="207" y="746"/>
                    <a:pt x="207" y="746"/>
                    <a:pt x="206" y="746"/>
                  </a:cubicBezTo>
                  <a:cubicBezTo>
                    <a:pt x="206" y="746"/>
                    <a:pt x="206" y="746"/>
                    <a:pt x="206" y="746"/>
                  </a:cubicBezTo>
                  <a:cubicBezTo>
                    <a:pt x="203" y="749"/>
                    <a:pt x="198" y="751"/>
                    <a:pt x="193" y="753"/>
                  </a:cubicBezTo>
                  <a:cubicBezTo>
                    <a:pt x="193" y="753"/>
                    <a:pt x="192" y="753"/>
                    <a:pt x="191" y="754"/>
                  </a:cubicBezTo>
                  <a:cubicBezTo>
                    <a:pt x="188" y="754"/>
                    <a:pt x="185" y="754"/>
                    <a:pt x="183" y="754"/>
                  </a:cubicBezTo>
                  <a:cubicBezTo>
                    <a:pt x="180" y="754"/>
                    <a:pt x="180" y="754"/>
                    <a:pt x="180" y="754"/>
                  </a:cubicBezTo>
                  <a:cubicBezTo>
                    <a:pt x="180" y="754"/>
                    <a:pt x="180" y="754"/>
                    <a:pt x="180" y="754"/>
                  </a:cubicBezTo>
                  <a:cubicBezTo>
                    <a:pt x="168" y="754"/>
                    <a:pt x="156" y="755"/>
                    <a:pt x="144" y="755"/>
                  </a:cubicBezTo>
                  <a:cubicBezTo>
                    <a:pt x="142" y="755"/>
                    <a:pt x="141" y="754"/>
                    <a:pt x="141" y="754"/>
                  </a:cubicBezTo>
                  <a:cubicBezTo>
                    <a:pt x="139" y="754"/>
                    <a:pt x="137" y="754"/>
                    <a:pt x="136" y="754"/>
                  </a:cubicBezTo>
                  <a:cubicBezTo>
                    <a:pt x="134" y="753"/>
                    <a:pt x="132" y="752"/>
                    <a:pt x="131" y="751"/>
                  </a:cubicBezTo>
                  <a:cubicBezTo>
                    <a:pt x="130" y="749"/>
                    <a:pt x="130" y="748"/>
                    <a:pt x="130" y="746"/>
                  </a:cubicBezTo>
                  <a:cubicBezTo>
                    <a:pt x="130" y="745"/>
                    <a:pt x="130" y="743"/>
                    <a:pt x="131" y="742"/>
                  </a:cubicBezTo>
                  <a:cubicBezTo>
                    <a:pt x="131" y="742"/>
                    <a:pt x="131" y="742"/>
                    <a:pt x="131" y="742"/>
                  </a:cubicBezTo>
                  <a:cubicBezTo>
                    <a:pt x="131" y="741"/>
                    <a:pt x="131" y="741"/>
                    <a:pt x="132" y="741"/>
                  </a:cubicBezTo>
                  <a:cubicBezTo>
                    <a:pt x="132" y="740"/>
                    <a:pt x="132" y="740"/>
                    <a:pt x="132" y="740"/>
                  </a:cubicBezTo>
                  <a:cubicBezTo>
                    <a:pt x="132" y="740"/>
                    <a:pt x="132" y="740"/>
                    <a:pt x="132" y="740"/>
                  </a:cubicBezTo>
                  <a:cubicBezTo>
                    <a:pt x="135" y="736"/>
                    <a:pt x="139" y="731"/>
                    <a:pt x="142" y="726"/>
                  </a:cubicBezTo>
                  <a:cubicBezTo>
                    <a:pt x="144" y="723"/>
                    <a:pt x="146" y="718"/>
                    <a:pt x="149" y="716"/>
                  </a:cubicBezTo>
                  <a:cubicBezTo>
                    <a:pt x="150" y="715"/>
                    <a:pt x="150" y="715"/>
                    <a:pt x="150" y="714"/>
                  </a:cubicBezTo>
                  <a:cubicBezTo>
                    <a:pt x="151" y="714"/>
                    <a:pt x="151" y="714"/>
                    <a:pt x="151" y="714"/>
                  </a:cubicBezTo>
                  <a:cubicBezTo>
                    <a:pt x="151" y="713"/>
                    <a:pt x="152" y="713"/>
                    <a:pt x="153" y="712"/>
                  </a:cubicBezTo>
                  <a:cubicBezTo>
                    <a:pt x="153" y="712"/>
                    <a:pt x="153" y="712"/>
                    <a:pt x="153" y="712"/>
                  </a:cubicBezTo>
                  <a:cubicBezTo>
                    <a:pt x="153" y="712"/>
                    <a:pt x="153" y="712"/>
                    <a:pt x="153" y="712"/>
                  </a:cubicBezTo>
                  <a:cubicBezTo>
                    <a:pt x="157" y="709"/>
                    <a:pt x="162" y="707"/>
                    <a:pt x="167" y="706"/>
                  </a:cubicBezTo>
                  <a:cubicBezTo>
                    <a:pt x="167" y="706"/>
                    <a:pt x="167" y="706"/>
                    <a:pt x="167" y="706"/>
                  </a:cubicBezTo>
                  <a:cubicBezTo>
                    <a:pt x="168" y="706"/>
                    <a:pt x="168" y="706"/>
                    <a:pt x="168" y="706"/>
                  </a:cubicBezTo>
                  <a:cubicBezTo>
                    <a:pt x="169" y="706"/>
                    <a:pt x="170" y="706"/>
                    <a:pt x="171" y="705"/>
                  </a:cubicBezTo>
                  <a:cubicBezTo>
                    <a:pt x="171" y="705"/>
                    <a:pt x="172" y="705"/>
                    <a:pt x="172" y="705"/>
                  </a:cubicBezTo>
                  <a:cubicBezTo>
                    <a:pt x="173" y="705"/>
                    <a:pt x="174" y="705"/>
                    <a:pt x="175" y="705"/>
                  </a:cubicBezTo>
                  <a:cubicBezTo>
                    <a:pt x="175" y="705"/>
                    <a:pt x="175" y="705"/>
                    <a:pt x="176" y="705"/>
                  </a:cubicBezTo>
                  <a:cubicBezTo>
                    <a:pt x="176" y="705"/>
                    <a:pt x="176" y="705"/>
                    <a:pt x="176" y="705"/>
                  </a:cubicBezTo>
                  <a:cubicBezTo>
                    <a:pt x="176" y="705"/>
                    <a:pt x="176" y="705"/>
                    <a:pt x="176" y="705"/>
                  </a:cubicBezTo>
                  <a:cubicBezTo>
                    <a:pt x="188" y="705"/>
                    <a:pt x="198" y="705"/>
                    <a:pt x="210" y="705"/>
                  </a:cubicBezTo>
                  <a:cubicBezTo>
                    <a:pt x="210" y="705"/>
                    <a:pt x="210" y="705"/>
                    <a:pt x="210" y="705"/>
                  </a:cubicBezTo>
                  <a:cubicBezTo>
                    <a:pt x="211" y="705"/>
                    <a:pt x="211" y="705"/>
                    <a:pt x="211" y="705"/>
                  </a:cubicBezTo>
                  <a:cubicBezTo>
                    <a:pt x="214" y="705"/>
                    <a:pt x="217" y="705"/>
                    <a:pt x="219" y="706"/>
                  </a:cubicBezTo>
                  <a:cubicBezTo>
                    <a:pt x="219" y="706"/>
                    <a:pt x="220" y="706"/>
                    <a:pt x="220" y="706"/>
                  </a:cubicBezTo>
                  <a:cubicBezTo>
                    <a:pt x="220" y="706"/>
                    <a:pt x="221" y="706"/>
                    <a:pt x="221" y="706"/>
                  </a:cubicBezTo>
                  <a:cubicBezTo>
                    <a:pt x="221" y="707"/>
                    <a:pt x="221" y="707"/>
                    <a:pt x="221" y="707"/>
                  </a:cubicBezTo>
                  <a:cubicBezTo>
                    <a:pt x="224" y="708"/>
                    <a:pt x="226" y="711"/>
                    <a:pt x="225" y="714"/>
                  </a:cubicBezTo>
                  <a:close/>
                  <a:moveTo>
                    <a:pt x="248" y="674"/>
                  </a:moveTo>
                  <a:cubicBezTo>
                    <a:pt x="248" y="674"/>
                    <a:pt x="248" y="674"/>
                    <a:pt x="248" y="674"/>
                  </a:cubicBezTo>
                  <a:cubicBezTo>
                    <a:pt x="248" y="674"/>
                    <a:pt x="248" y="674"/>
                    <a:pt x="248" y="674"/>
                  </a:cubicBezTo>
                  <a:cubicBezTo>
                    <a:pt x="247" y="675"/>
                    <a:pt x="247" y="675"/>
                    <a:pt x="247" y="676"/>
                  </a:cubicBezTo>
                  <a:cubicBezTo>
                    <a:pt x="247" y="676"/>
                    <a:pt x="247" y="676"/>
                    <a:pt x="246" y="676"/>
                  </a:cubicBezTo>
                  <a:cubicBezTo>
                    <a:pt x="244" y="680"/>
                    <a:pt x="239" y="682"/>
                    <a:pt x="235" y="683"/>
                  </a:cubicBezTo>
                  <a:cubicBezTo>
                    <a:pt x="235" y="683"/>
                    <a:pt x="235" y="683"/>
                    <a:pt x="235" y="683"/>
                  </a:cubicBezTo>
                  <a:cubicBezTo>
                    <a:pt x="234" y="683"/>
                    <a:pt x="234" y="683"/>
                    <a:pt x="233" y="683"/>
                  </a:cubicBezTo>
                  <a:cubicBezTo>
                    <a:pt x="233" y="684"/>
                    <a:pt x="232" y="684"/>
                    <a:pt x="232" y="684"/>
                  </a:cubicBezTo>
                  <a:cubicBezTo>
                    <a:pt x="232" y="684"/>
                    <a:pt x="232" y="684"/>
                    <a:pt x="231" y="684"/>
                  </a:cubicBezTo>
                  <a:cubicBezTo>
                    <a:pt x="229" y="685"/>
                    <a:pt x="226" y="685"/>
                    <a:pt x="223" y="685"/>
                  </a:cubicBezTo>
                  <a:cubicBezTo>
                    <a:pt x="223" y="685"/>
                    <a:pt x="223" y="685"/>
                    <a:pt x="223" y="685"/>
                  </a:cubicBezTo>
                  <a:cubicBezTo>
                    <a:pt x="218" y="685"/>
                    <a:pt x="214" y="685"/>
                    <a:pt x="209" y="685"/>
                  </a:cubicBezTo>
                  <a:cubicBezTo>
                    <a:pt x="202" y="685"/>
                    <a:pt x="195" y="685"/>
                    <a:pt x="188" y="685"/>
                  </a:cubicBezTo>
                  <a:cubicBezTo>
                    <a:pt x="188" y="685"/>
                    <a:pt x="186" y="685"/>
                    <a:pt x="185" y="685"/>
                  </a:cubicBezTo>
                  <a:cubicBezTo>
                    <a:pt x="185" y="685"/>
                    <a:pt x="185" y="685"/>
                    <a:pt x="185" y="685"/>
                  </a:cubicBezTo>
                  <a:cubicBezTo>
                    <a:pt x="184" y="685"/>
                    <a:pt x="183" y="685"/>
                    <a:pt x="182" y="684"/>
                  </a:cubicBezTo>
                  <a:cubicBezTo>
                    <a:pt x="182" y="684"/>
                    <a:pt x="182" y="684"/>
                    <a:pt x="182" y="684"/>
                  </a:cubicBezTo>
                  <a:cubicBezTo>
                    <a:pt x="182" y="684"/>
                    <a:pt x="182" y="684"/>
                    <a:pt x="182" y="684"/>
                  </a:cubicBezTo>
                  <a:cubicBezTo>
                    <a:pt x="179" y="683"/>
                    <a:pt x="176" y="682"/>
                    <a:pt x="176" y="678"/>
                  </a:cubicBezTo>
                  <a:cubicBezTo>
                    <a:pt x="176" y="678"/>
                    <a:pt x="176" y="677"/>
                    <a:pt x="176" y="677"/>
                  </a:cubicBezTo>
                  <a:cubicBezTo>
                    <a:pt x="176" y="676"/>
                    <a:pt x="176" y="676"/>
                    <a:pt x="176" y="676"/>
                  </a:cubicBezTo>
                  <a:cubicBezTo>
                    <a:pt x="177" y="675"/>
                    <a:pt x="177" y="675"/>
                    <a:pt x="177" y="674"/>
                  </a:cubicBezTo>
                  <a:cubicBezTo>
                    <a:pt x="177" y="674"/>
                    <a:pt x="177" y="674"/>
                    <a:pt x="177" y="674"/>
                  </a:cubicBezTo>
                  <a:cubicBezTo>
                    <a:pt x="178" y="674"/>
                    <a:pt x="178" y="674"/>
                    <a:pt x="178" y="674"/>
                  </a:cubicBezTo>
                  <a:cubicBezTo>
                    <a:pt x="178" y="673"/>
                    <a:pt x="178" y="673"/>
                    <a:pt x="179" y="672"/>
                  </a:cubicBezTo>
                  <a:cubicBezTo>
                    <a:pt x="182" y="667"/>
                    <a:pt x="185" y="662"/>
                    <a:pt x="189" y="657"/>
                  </a:cubicBezTo>
                  <a:cubicBezTo>
                    <a:pt x="189" y="657"/>
                    <a:pt x="189" y="657"/>
                    <a:pt x="189" y="657"/>
                  </a:cubicBezTo>
                  <a:cubicBezTo>
                    <a:pt x="190" y="655"/>
                    <a:pt x="190" y="655"/>
                    <a:pt x="190" y="655"/>
                  </a:cubicBezTo>
                  <a:cubicBezTo>
                    <a:pt x="191" y="654"/>
                    <a:pt x="193" y="652"/>
                    <a:pt x="194" y="651"/>
                  </a:cubicBezTo>
                  <a:cubicBezTo>
                    <a:pt x="195" y="650"/>
                    <a:pt x="197" y="650"/>
                    <a:pt x="198" y="649"/>
                  </a:cubicBezTo>
                  <a:cubicBezTo>
                    <a:pt x="198" y="649"/>
                    <a:pt x="199" y="649"/>
                    <a:pt x="199" y="648"/>
                  </a:cubicBezTo>
                  <a:cubicBezTo>
                    <a:pt x="200" y="648"/>
                    <a:pt x="200" y="648"/>
                    <a:pt x="200" y="648"/>
                  </a:cubicBezTo>
                  <a:cubicBezTo>
                    <a:pt x="201" y="648"/>
                    <a:pt x="201" y="648"/>
                    <a:pt x="201" y="648"/>
                  </a:cubicBezTo>
                  <a:cubicBezTo>
                    <a:pt x="201" y="648"/>
                    <a:pt x="201" y="648"/>
                    <a:pt x="201" y="647"/>
                  </a:cubicBezTo>
                  <a:cubicBezTo>
                    <a:pt x="203" y="647"/>
                    <a:pt x="205" y="646"/>
                    <a:pt x="207" y="646"/>
                  </a:cubicBezTo>
                  <a:cubicBezTo>
                    <a:pt x="209" y="645"/>
                    <a:pt x="212" y="645"/>
                    <a:pt x="214" y="645"/>
                  </a:cubicBezTo>
                  <a:cubicBezTo>
                    <a:pt x="221" y="645"/>
                    <a:pt x="221" y="645"/>
                    <a:pt x="221" y="645"/>
                  </a:cubicBezTo>
                  <a:cubicBezTo>
                    <a:pt x="223" y="645"/>
                    <a:pt x="224" y="645"/>
                    <a:pt x="226" y="645"/>
                  </a:cubicBezTo>
                  <a:cubicBezTo>
                    <a:pt x="232" y="645"/>
                    <a:pt x="238" y="645"/>
                    <a:pt x="244" y="645"/>
                  </a:cubicBezTo>
                  <a:cubicBezTo>
                    <a:pt x="244" y="645"/>
                    <a:pt x="244" y="645"/>
                    <a:pt x="244" y="645"/>
                  </a:cubicBezTo>
                  <a:cubicBezTo>
                    <a:pt x="247" y="645"/>
                    <a:pt x="247" y="645"/>
                    <a:pt x="247" y="645"/>
                  </a:cubicBezTo>
                  <a:cubicBezTo>
                    <a:pt x="249" y="645"/>
                    <a:pt x="251" y="645"/>
                    <a:pt x="253" y="646"/>
                  </a:cubicBezTo>
                  <a:cubicBezTo>
                    <a:pt x="255" y="646"/>
                    <a:pt x="255" y="647"/>
                    <a:pt x="256" y="647"/>
                  </a:cubicBezTo>
                  <a:cubicBezTo>
                    <a:pt x="259" y="649"/>
                    <a:pt x="261" y="651"/>
                    <a:pt x="259" y="655"/>
                  </a:cubicBezTo>
                  <a:cubicBezTo>
                    <a:pt x="257" y="660"/>
                    <a:pt x="254" y="664"/>
                    <a:pt x="251" y="668"/>
                  </a:cubicBezTo>
                  <a:cubicBezTo>
                    <a:pt x="248" y="674"/>
                    <a:pt x="248" y="674"/>
                    <a:pt x="248" y="674"/>
                  </a:cubicBezTo>
                  <a:cubicBezTo>
                    <a:pt x="248" y="674"/>
                    <a:pt x="248" y="674"/>
                    <a:pt x="248" y="674"/>
                  </a:cubicBezTo>
                  <a:close/>
                  <a:moveTo>
                    <a:pt x="568" y="740"/>
                  </a:moveTo>
                  <a:cubicBezTo>
                    <a:pt x="568" y="741"/>
                    <a:pt x="568" y="741"/>
                    <a:pt x="568" y="742"/>
                  </a:cubicBezTo>
                  <a:cubicBezTo>
                    <a:pt x="568" y="743"/>
                    <a:pt x="568" y="743"/>
                    <a:pt x="568" y="743"/>
                  </a:cubicBezTo>
                  <a:cubicBezTo>
                    <a:pt x="567" y="743"/>
                    <a:pt x="567" y="744"/>
                    <a:pt x="567" y="745"/>
                  </a:cubicBezTo>
                  <a:cubicBezTo>
                    <a:pt x="567" y="745"/>
                    <a:pt x="567" y="745"/>
                    <a:pt x="567" y="745"/>
                  </a:cubicBezTo>
                  <a:cubicBezTo>
                    <a:pt x="567" y="745"/>
                    <a:pt x="567" y="745"/>
                    <a:pt x="567" y="745"/>
                  </a:cubicBezTo>
                  <a:cubicBezTo>
                    <a:pt x="566" y="746"/>
                    <a:pt x="566" y="747"/>
                    <a:pt x="565" y="747"/>
                  </a:cubicBezTo>
                  <a:cubicBezTo>
                    <a:pt x="565" y="747"/>
                    <a:pt x="565" y="747"/>
                    <a:pt x="565" y="747"/>
                  </a:cubicBezTo>
                  <a:cubicBezTo>
                    <a:pt x="564" y="748"/>
                    <a:pt x="564" y="749"/>
                    <a:pt x="563" y="749"/>
                  </a:cubicBezTo>
                  <a:cubicBezTo>
                    <a:pt x="562" y="749"/>
                    <a:pt x="562" y="749"/>
                    <a:pt x="562" y="749"/>
                  </a:cubicBezTo>
                  <a:cubicBezTo>
                    <a:pt x="562" y="750"/>
                    <a:pt x="562" y="750"/>
                    <a:pt x="562" y="750"/>
                  </a:cubicBezTo>
                  <a:cubicBezTo>
                    <a:pt x="561" y="750"/>
                    <a:pt x="560" y="751"/>
                    <a:pt x="559" y="751"/>
                  </a:cubicBezTo>
                  <a:cubicBezTo>
                    <a:pt x="559" y="751"/>
                    <a:pt x="559" y="751"/>
                    <a:pt x="559" y="751"/>
                  </a:cubicBezTo>
                  <a:cubicBezTo>
                    <a:pt x="559" y="751"/>
                    <a:pt x="558" y="752"/>
                    <a:pt x="557" y="752"/>
                  </a:cubicBezTo>
                  <a:cubicBezTo>
                    <a:pt x="557" y="752"/>
                    <a:pt x="556" y="752"/>
                    <a:pt x="556" y="752"/>
                  </a:cubicBezTo>
                  <a:cubicBezTo>
                    <a:pt x="556" y="752"/>
                    <a:pt x="556" y="752"/>
                    <a:pt x="556" y="752"/>
                  </a:cubicBezTo>
                  <a:cubicBezTo>
                    <a:pt x="556" y="752"/>
                    <a:pt x="555" y="752"/>
                    <a:pt x="555" y="753"/>
                  </a:cubicBezTo>
                  <a:cubicBezTo>
                    <a:pt x="554" y="753"/>
                    <a:pt x="554" y="753"/>
                    <a:pt x="553" y="753"/>
                  </a:cubicBezTo>
                  <a:cubicBezTo>
                    <a:pt x="552" y="753"/>
                    <a:pt x="551" y="753"/>
                    <a:pt x="551" y="753"/>
                  </a:cubicBezTo>
                  <a:cubicBezTo>
                    <a:pt x="550" y="754"/>
                    <a:pt x="549" y="754"/>
                    <a:pt x="548" y="754"/>
                  </a:cubicBezTo>
                  <a:cubicBezTo>
                    <a:pt x="548" y="754"/>
                    <a:pt x="548" y="754"/>
                    <a:pt x="547" y="754"/>
                  </a:cubicBezTo>
                  <a:cubicBezTo>
                    <a:pt x="546" y="754"/>
                    <a:pt x="546" y="754"/>
                    <a:pt x="546" y="754"/>
                  </a:cubicBezTo>
                  <a:cubicBezTo>
                    <a:pt x="546" y="754"/>
                    <a:pt x="546" y="754"/>
                    <a:pt x="546" y="754"/>
                  </a:cubicBezTo>
                  <a:cubicBezTo>
                    <a:pt x="542" y="754"/>
                    <a:pt x="538" y="754"/>
                    <a:pt x="533" y="754"/>
                  </a:cubicBezTo>
                  <a:cubicBezTo>
                    <a:pt x="513" y="754"/>
                    <a:pt x="282" y="754"/>
                    <a:pt x="265" y="754"/>
                  </a:cubicBezTo>
                  <a:cubicBezTo>
                    <a:pt x="264" y="754"/>
                    <a:pt x="263" y="754"/>
                    <a:pt x="262" y="754"/>
                  </a:cubicBezTo>
                  <a:cubicBezTo>
                    <a:pt x="260" y="754"/>
                    <a:pt x="259" y="754"/>
                    <a:pt x="257" y="753"/>
                  </a:cubicBezTo>
                  <a:cubicBezTo>
                    <a:pt x="255" y="753"/>
                    <a:pt x="254" y="751"/>
                    <a:pt x="252" y="750"/>
                  </a:cubicBezTo>
                  <a:cubicBezTo>
                    <a:pt x="251" y="749"/>
                    <a:pt x="250" y="748"/>
                    <a:pt x="250" y="746"/>
                  </a:cubicBezTo>
                  <a:cubicBezTo>
                    <a:pt x="250" y="744"/>
                    <a:pt x="250" y="743"/>
                    <a:pt x="251" y="741"/>
                  </a:cubicBezTo>
                  <a:cubicBezTo>
                    <a:pt x="252" y="740"/>
                    <a:pt x="252" y="740"/>
                    <a:pt x="252" y="740"/>
                  </a:cubicBezTo>
                  <a:cubicBezTo>
                    <a:pt x="252" y="740"/>
                    <a:pt x="252" y="740"/>
                    <a:pt x="252" y="740"/>
                  </a:cubicBezTo>
                  <a:cubicBezTo>
                    <a:pt x="254" y="734"/>
                    <a:pt x="257" y="729"/>
                    <a:pt x="259" y="723"/>
                  </a:cubicBezTo>
                  <a:cubicBezTo>
                    <a:pt x="260" y="723"/>
                    <a:pt x="260" y="722"/>
                    <a:pt x="261" y="721"/>
                  </a:cubicBezTo>
                  <a:cubicBezTo>
                    <a:pt x="263" y="717"/>
                    <a:pt x="263" y="717"/>
                    <a:pt x="263" y="717"/>
                  </a:cubicBezTo>
                  <a:cubicBezTo>
                    <a:pt x="263" y="715"/>
                    <a:pt x="265" y="713"/>
                    <a:pt x="267" y="712"/>
                  </a:cubicBezTo>
                  <a:cubicBezTo>
                    <a:pt x="267" y="712"/>
                    <a:pt x="268" y="711"/>
                    <a:pt x="268" y="711"/>
                  </a:cubicBezTo>
                  <a:cubicBezTo>
                    <a:pt x="268" y="711"/>
                    <a:pt x="268" y="711"/>
                    <a:pt x="269" y="711"/>
                  </a:cubicBezTo>
                  <a:cubicBezTo>
                    <a:pt x="269" y="710"/>
                    <a:pt x="269" y="710"/>
                    <a:pt x="270" y="710"/>
                  </a:cubicBezTo>
                  <a:cubicBezTo>
                    <a:pt x="270" y="710"/>
                    <a:pt x="270" y="710"/>
                    <a:pt x="270" y="710"/>
                  </a:cubicBezTo>
                  <a:cubicBezTo>
                    <a:pt x="270" y="709"/>
                    <a:pt x="270" y="709"/>
                    <a:pt x="271" y="709"/>
                  </a:cubicBezTo>
                  <a:cubicBezTo>
                    <a:pt x="271" y="709"/>
                    <a:pt x="272" y="708"/>
                    <a:pt x="273" y="708"/>
                  </a:cubicBezTo>
                  <a:cubicBezTo>
                    <a:pt x="273" y="708"/>
                    <a:pt x="273" y="708"/>
                    <a:pt x="274" y="708"/>
                  </a:cubicBezTo>
                  <a:cubicBezTo>
                    <a:pt x="274" y="708"/>
                    <a:pt x="275" y="707"/>
                    <a:pt x="275" y="707"/>
                  </a:cubicBezTo>
                  <a:cubicBezTo>
                    <a:pt x="276" y="707"/>
                    <a:pt x="277" y="706"/>
                    <a:pt x="278" y="706"/>
                  </a:cubicBezTo>
                  <a:cubicBezTo>
                    <a:pt x="278" y="706"/>
                    <a:pt x="279" y="706"/>
                    <a:pt x="280" y="706"/>
                  </a:cubicBezTo>
                  <a:cubicBezTo>
                    <a:pt x="280" y="706"/>
                    <a:pt x="280" y="706"/>
                    <a:pt x="280" y="706"/>
                  </a:cubicBezTo>
                  <a:cubicBezTo>
                    <a:pt x="283" y="705"/>
                    <a:pt x="286" y="705"/>
                    <a:pt x="288" y="705"/>
                  </a:cubicBezTo>
                  <a:cubicBezTo>
                    <a:pt x="288" y="705"/>
                    <a:pt x="531" y="704"/>
                    <a:pt x="540" y="704"/>
                  </a:cubicBezTo>
                  <a:cubicBezTo>
                    <a:pt x="543" y="704"/>
                    <a:pt x="546" y="704"/>
                    <a:pt x="549" y="704"/>
                  </a:cubicBezTo>
                  <a:cubicBezTo>
                    <a:pt x="550" y="704"/>
                    <a:pt x="551" y="704"/>
                    <a:pt x="552" y="704"/>
                  </a:cubicBezTo>
                  <a:cubicBezTo>
                    <a:pt x="553" y="704"/>
                    <a:pt x="553" y="704"/>
                    <a:pt x="553" y="704"/>
                  </a:cubicBezTo>
                  <a:cubicBezTo>
                    <a:pt x="554" y="704"/>
                    <a:pt x="555" y="704"/>
                    <a:pt x="556" y="705"/>
                  </a:cubicBezTo>
                  <a:cubicBezTo>
                    <a:pt x="556" y="705"/>
                    <a:pt x="556" y="705"/>
                    <a:pt x="556" y="705"/>
                  </a:cubicBezTo>
                  <a:cubicBezTo>
                    <a:pt x="556" y="705"/>
                    <a:pt x="556" y="705"/>
                    <a:pt x="556" y="705"/>
                  </a:cubicBezTo>
                  <a:cubicBezTo>
                    <a:pt x="557" y="705"/>
                    <a:pt x="558" y="706"/>
                    <a:pt x="559" y="706"/>
                  </a:cubicBezTo>
                  <a:cubicBezTo>
                    <a:pt x="559" y="706"/>
                    <a:pt x="559" y="706"/>
                    <a:pt x="559" y="706"/>
                  </a:cubicBezTo>
                  <a:cubicBezTo>
                    <a:pt x="560" y="706"/>
                    <a:pt x="561" y="707"/>
                    <a:pt x="562" y="707"/>
                  </a:cubicBezTo>
                  <a:cubicBezTo>
                    <a:pt x="562" y="707"/>
                    <a:pt x="562" y="707"/>
                    <a:pt x="562" y="707"/>
                  </a:cubicBezTo>
                  <a:cubicBezTo>
                    <a:pt x="562" y="708"/>
                    <a:pt x="562" y="708"/>
                    <a:pt x="562" y="708"/>
                  </a:cubicBezTo>
                  <a:cubicBezTo>
                    <a:pt x="563" y="708"/>
                    <a:pt x="564" y="708"/>
                    <a:pt x="564" y="709"/>
                  </a:cubicBezTo>
                  <a:cubicBezTo>
                    <a:pt x="565" y="709"/>
                    <a:pt x="566" y="710"/>
                    <a:pt x="567" y="711"/>
                  </a:cubicBezTo>
                  <a:cubicBezTo>
                    <a:pt x="567" y="713"/>
                    <a:pt x="568" y="714"/>
                    <a:pt x="568" y="716"/>
                  </a:cubicBezTo>
                  <a:cubicBezTo>
                    <a:pt x="568" y="717"/>
                    <a:pt x="568" y="717"/>
                    <a:pt x="568" y="717"/>
                  </a:cubicBezTo>
                  <a:cubicBezTo>
                    <a:pt x="568" y="717"/>
                    <a:pt x="568" y="717"/>
                    <a:pt x="568" y="717"/>
                  </a:cubicBezTo>
                  <a:cubicBezTo>
                    <a:pt x="568" y="723"/>
                    <a:pt x="568" y="729"/>
                    <a:pt x="568" y="735"/>
                  </a:cubicBezTo>
                  <a:cubicBezTo>
                    <a:pt x="568" y="737"/>
                    <a:pt x="569" y="738"/>
                    <a:pt x="568" y="740"/>
                  </a:cubicBezTo>
                  <a:close/>
                  <a:moveTo>
                    <a:pt x="601" y="622"/>
                  </a:moveTo>
                  <a:cubicBezTo>
                    <a:pt x="601" y="622"/>
                    <a:pt x="601" y="622"/>
                    <a:pt x="601" y="622"/>
                  </a:cubicBezTo>
                  <a:cubicBezTo>
                    <a:pt x="601" y="622"/>
                    <a:pt x="600" y="622"/>
                    <a:pt x="600" y="622"/>
                  </a:cubicBezTo>
                  <a:cubicBezTo>
                    <a:pt x="600" y="621"/>
                    <a:pt x="599" y="619"/>
                    <a:pt x="599" y="618"/>
                  </a:cubicBezTo>
                  <a:cubicBezTo>
                    <a:pt x="599" y="617"/>
                    <a:pt x="599" y="617"/>
                    <a:pt x="599" y="617"/>
                  </a:cubicBezTo>
                  <a:cubicBezTo>
                    <a:pt x="599" y="616"/>
                    <a:pt x="599" y="615"/>
                    <a:pt x="599" y="614"/>
                  </a:cubicBezTo>
                  <a:cubicBezTo>
                    <a:pt x="599" y="614"/>
                    <a:pt x="599" y="614"/>
                    <a:pt x="599" y="614"/>
                  </a:cubicBezTo>
                  <a:cubicBezTo>
                    <a:pt x="598" y="611"/>
                    <a:pt x="598" y="607"/>
                    <a:pt x="598" y="604"/>
                  </a:cubicBezTo>
                  <a:cubicBezTo>
                    <a:pt x="598" y="603"/>
                    <a:pt x="598" y="603"/>
                    <a:pt x="598" y="603"/>
                  </a:cubicBezTo>
                  <a:cubicBezTo>
                    <a:pt x="598" y="602"/>
                    <a:pt x="598" y="600"/>
                    <a:pt x="599" y="599"/>
                  </a:cubicBezTo>
                  <a:cubicBezTo>
                    <a:pt x="600" y="599"/>
                    <a:pt x="600" y="598"/>
                    <a:pt x="602" y="597"/>
                  </a:cubicBezTo>
                  <a:cubicBezTo>
                    <a:pt x="603" y="596"/>
                    <a:pt x="605" y="596"/>
                    <a:pt x="607" y="595"/>
                  </a:cubicBezTo>
                  <a:cubicBezTo>
                    <a:pt x="607" y="595"/>
                    <a:pt x="607" y="595"/>
                    <a:pt x="607" y="595"/>
                  </a:cubicBezTo>
                  <a:cubicBezTo>
                    <a:pt x="607" y="595"/>
                    <a:pt x="607" y="595"/>
                    <a:pt x="607" y="595"/>
                  </a:cubicBezTo>
                  <a:cubicBezTo>
                    <a:pt x="608" y="595"/>
                    <a:pt x="609" y="595"/>
                    <a:pt x="609" y="595"/>
                  </a:cubicBezTo>
                  <a:cubicBezTo>
                    <a:pt x="610" y="595"/>
                    <a:pt x="610" y="595"/>
                    <a:pt x="610" y="595"/>
                  </a:cubicBezTo>
                  <a:cubicBezTo>
                    <a:pt x="613" y="594"/>
                    <a:pt x="617" y="594"/>
                    <a:pt x="620" y="594"/>
                  </a:cubicBezTo>
                  <a:cubicBezTo>
                    <a:pt x="642" y="594"/>
                    <a:pt x="642" y="594"/>
                    <a:pt x="642" y="594"/>
                  </a:cubicBezTo>
                  <a:cubicBezTo>
                    <a:pt x="644" y="594"/>
                    <a:pt x="645" y="594"/>
                    <a:pt x="646" y="595"/>
                  </a:cubicBezTo>
                  <a:cubicBezTo>
                    <a:pt x="652" y="595"/>
                    <a:pt x="659" y="597"/>
                    <a:pt x="659" y="602"/>
                  </a:cubicBezTo>
                  <a:cubicBezTo>
                    <a:pt x="661" y="607"/>
                    <a:pt x="662" y="612"/>
                    <a:pt x="662" y="617"/>
                  </a:cubicBezTo>
                  <a:cubicBezTo>
                    <a:pt x="663" y="618"/>
                    <a:pt x="663" y="618"/>
                    <a:pt x="663" y="618"/>
                  </a:cubicBezTo>
                  <a:cubicBezTo>
                    <a:pt x="663" y="619"/>
                    <a:pt x="663" y="620"/>
                    <a:pt x="662" y="621"/>
                  </a:cubicBezTo>
                  <a:cubicBezTo>
                    <a:pt x="662" y="621"/>
                    <a:pt x="662" y="622"/>
                    <a:pt x="662" y="622"/>
                  </a:cubicBezTo>
                  <a:cubicBezTo>
                    <a:pt x="662" y="622"/>
                    <a:pt x="662" y="622"/>
                    <a:pt x="662" y="622"/>
                  </a:cubicBezTo>
                  <a:cubicBezTo>
                    <a:pt x="662" y="622"/>
                    <a:pt x="662" y="622"/>
                    <a:pt x="662" y="622"/>
                  </a:cubicBezTo>
                  <a:cubicBezTo>
                    <a:pt x="661" y="624"/>
                    <a:pt x="658" y="625"/>
                    <a:pt x="655" y="626"/>
                  </a:cubicBezTo>
                  <a:cubicBezTo>
                    <a:pt x="654" y="626"/>
                    <a:pt x="654" y="626"/>
                    <a:pt x="654" y="626"/>
                  </a:cubicBezTo>
                  <a:cubicBezTo>
                    <a:pt x="654" y="627"/>
                    <a:pt x="654" y="627"/>
                    <a:pt x="653" y="627"/>
                  </a:cubicBezTo>
                  <a:cubicBezTo>
                    <a:pt x="653" y="627"/>
                    <a:pt x="653" y="627"/>
                    <a:pt x="652" y="627"/>
                  </a:cubicBezTo>
                  <a:cubicBezTo>
                    <a:pt x="652" y="627"/>
                    <a:pt x="651" y="627"/>
                    <a:pt x="651" y="627"/>
                  </a:cubicBezTo>
                  <a:cubicBezTo>
                    <a:pt x="643" y="628"/>
                    <a:pt x="634" y="627"/>
                    <a:pt x="631" y="627"/>
                  </a:cubicBezTo>
                  <a:cubicBezTo>
                    <a:pt x="616" y="627"/>
                    <a:pt x="616" y="627"/>
                    <a:pt x="616" y="627"/>
                  </a:cubicBezTo>
                  <a:cubicBezTo>
                    <a:pt x="615" y="627"/>
                    <a:pt x="614" y="627"/>
                    <a:pt x="613" y="627"/>
                  </a:cubicBezTo>
                  <a:cubicBezTo>
                    <a:pt x="612" y="627"/>
                    <a:pt x="611" y="627"/>
                    <a:pt x="610" y="627"/>
                  </a:cubicBezTo>
                  <a:cubicBezTo>
                    <a:pt x="610" y="627"/>
                    <a:pt x="610" y="627"/>
                    <a:pt x="610" y="627"/>
                  </a:cubicBezTo>
                  <a:cubicBezTo>
                    <a:pt x="610" y="627"/>
                    <a:pt x="610" y="627"/>
                    <a:pt x="610" y="627"/>
                  </a:cubicBezTo>
                  <a:cubicBezTo>
                    <a:pt x="609" y="626"/>
                    <a:pt x="608" y="626"/>
                    <a:pt x="607" y="626"/>
                  </a:cubicBezTo>
                  <a:cubicBezTo>
                    <a:pt x="607" y="626"/>
                    <a:pt x="607" y="625"/>
                    <a:pt x="606" y="625"/>
                  </a:cubicBezTo>
                  <a:cubicBezTo>
                    <a:pt x="605" y="625"/>
                    <a:pt x="605" y="625"/>
                    <a:pt x="604" y="624"/>
                  </a:cubicBezTo>
                  <a:cubicBezTo>
                    <a:pt x="603" y="624"/>
                    <a:pt x="603" y="623"/>
                    <a:pt x="602" y="623"/>
                  </a:cubicBezTo>
                  <a:cubicBezTo>
                    <a:pt x="601" y="622"/>
                    <a:pt x="601" y="622"/>
                    <a:pt x="601" y="622"/>
                  </a:cubicBezTo>
                  <a:close/>
                  <a:moveTo>
                    <a:pt x="605" y="678"/>
                  </a:moveTo>
                  <a:cubicBezTo>
                    <a:pt x="604" y="676"/>
                    <a:pt x="603" y="675"/>
                    <a:pt x="603" y="673"/>
                  </a:cubicBezTo>
                  <a:cubicBezTo>
                    <a:pt x="603" y="671"/>
                    <a:pt x="603" y="671"/>
                    <a:pt x="603" y="671"/>
                  </a:cubicBezTo>
                  <a:cubicBezTo>
                    <a:pt x="603" y="671"/>
                    <a:pt x="603" y="671"/>
                    <a:pt x="603" y="671"/>
                  </a:cubicBezTo>
                  <a:cubicBezTo>
                    <a:pt x="603" y="665"/>
                    <a:pt x="602" y="660"/>
                    <a:pt x="602" y="655"/>
                  </a:cubicBezTo>
                  <a:cubicBezTo>
                    <a:pt x="602" y="655"/>
                    <a:pt x="602" y="655"/>
                    <a:pt x="602" y="655"/>
                  </a:cubicBezTo>
                  <a:cubicBezTo>
                    <a:pt x="602" y="654"/>
                    <a:pt x="602" y="654"/>
                    <a:pt x="602" y="654"/>
                  </a:cubicBezTo>
                  <a:cubicBezTo>
                    <a:pt x="602" y="654"/>
                    <a:pt x="602" y="653"/>
                    <a:pt x="602" y="653"/>
                  </a:cubicBezTo>
                  <a:cubicBezTo>
                    <a:pt x="603" y="641"/>
                    <a:pt x="628" y="644"/>
                    <a:pt x="636" y="644"/>
                  </a:cubicBezTo>
                  <a:cubicBezTo>
                    <a:pt x="645" y="644"/>
                    <a:pt x="663" y="642"/>
                    <a:pt x="669" y="651"/>
                  </a:cubicBezTo>
                  <a:cubicBezTo>
                    <a:pt x="669" y="652"/>
                    <a:pt x="670" y="653"/>
                    <a:pt x="670" y="654"/>
                  </a:cubicBezTo>
                  <a:cubicBezTo>
                    <a:pt x="670" y="655"/>
                    <a:pt x="670" y="655"/>
                    <a:pt x="670" y="655"/>
                  </a:cubicBezTo>
                  <a:cubicBezTo>
                    <a:pt x="670" y="655"/>
                    <a:pt x="670" y="655"/>
                    <a:pt x="670" y="655"/>
                  </a:cubicBezTo>
                  <a:cubicBezTo>
                    <a:pt x="671" y="658"/>
                    <a:pt x="671" y="660"/>
                    <a:pt x="672" y="663"/>
                  </a:cubicBezTo>
                  <a:cubicBezTo>
                    <a:pt x="674" y="673"/>
                    <a:pt x="674" y="673"/>
                    <a:pt x="674" y="673"/>
                  </a:cubicBezTo>
                  <a:cubicBezTo>
                    <a:pt x="674" y="675"/>
                    <a:pt x="674" y="676"/>
                    <a:pt x="673" y="677"/>
                  </a:cubicBezTo>
                  <a:cubicBezTo>
                    <a:pt x="673" y="678"/>
                    <a:pt x="672" y="679"/>
                    <a:pt x="671" y="680"/>
                  </a:cubicBezTo>
                  <a:cubicBezTo>
                    <a:pt x="671" y="680"/>
                    <a:pt x="671" y="680"/>
                    <a:pt x="670" y="680"/>
                  </a:cubicBezTo>
                  <a:cubicBezTo>
                    <a:pt x="670" y="680"/>
                    <a:pt x="670" y="680"/>
                    <a:pt x="670" y="681"/>
                  </a:cubicBezTo>
                  <a:cubicBezTo>
                    <a:pt x="670" y="681"/>
                    <a:pt x="670" y="681"/>
                    <a:pt x="670" y="681"/>
                  </a:cubicBezTo>
                  <a:cubicBezTo>
                    <a:pt x="669" y="681"/>
                    <a:pt x="669" y="681"/>
                    <a:pt x="668" y="682"/>
                  </a:cubicBezTo>
                  <a:cubicBezTo>
                    <a:pt x="667" y="682"/>
                    <a:pt x="667" y="682"/>
                    <a:pt x="667" y="683"/>
                  </a:cubicBezTo>
                  <a:cubicBezTo>
                    <a:pt x="666" y="683"/>
                    <a:pt x="666" y="683"/>
                    <a:pt x="666" y="683"/>
                  </a:cubicBezTo>
                  <a:cubicBezTo>
                    <a:pt x="665" y="683"/>
                    <a:pt x="665" y="683"/>
                    <a:pt x="665" y="683"/>
                  </a:cubicBezTo>
                  <a:cubicBezTo>
                    <a:pt x="664" y="683"/>
                    <a:pt x="664" y="683"/>
                    <a:pt x="663" y="683"/>
                  </a:cubicBezTo>
                  <a:cubicBezTo>
                    <a:pt x="663" y="683"/>
                    <a:pt x="663" y="683"/>
                    <a:pt x="663" y="683"/>
                  </a:cubicBezTo>
                  <a:cubicBezTo>
                    <a:pt x="662" y="683"/>
                    <a:pt x="661" y="684"/>
                    <a:pt x="660" y="684"/>
                  </a:cubicBezTo>
                  <a:cubicBezTo>
                    <a:pt x="659" y="684"/>
                    <a:pt x="658" y="684"/>
                    <a:pt x="657" y="684"/>
                  </a:cubicBezTo>
                  <a:cubicBezTo>
                    <a:pt x="657" y="684"/>
                    <a:pt x="657" y="684"/>
                    <a:pt x="657" y="684"/>
                  </a:cubicBezTo>
                  <a:cubicBezTo>
                    <a:pt x="657" y="684"/>
                    <a:pt x="657" y="684"/>
                    <a:pt x="657" y="684"/>
                  </a:cubicBezTo>
                  <a:cubicBezTo>
                    <a:pt x="657" y="684"/>
                    <a:pt x="657" y="684"/>
                    <a:pt x="657" y="684"/>
                  </a:cubicBezTo>
                  <a:cubicBezTo>
                    <a:pt x="646" y="684"/>
                    <a:pt x="634" y="684"/>
                    <a:pt x="623" y="684"/>
                  </a:cubicBezTo>
                  <a:cubicBezTo>
                    <a:pt x="621" y="684"/>
                    <a:pt x="620" y="684"/>
                    <a:pt x="619" y="684"/>
                  </a:cubicBezTo>
                  <a:cubicBezTo>
                    <a:pt x="619" y="684"/>
                    <a:pt x="618" y="684"/>
                    <a:pt x="618" y="684"/>
                  </a:cubicBezTo>
                  <a:cubicBezTo>
                    <a:pt x="617" y="683"/>
                    <a:pt x="616" y="683"/>
                    <a:pt x="616" y="683"/>
                  </a:cubicBezTo>
                  <a:cubicBezTo>
                    <a:pt x="616" y="683"/>
                    <a:pt x="616" y="683"/>
                    <a:pt x="616" y="683"/>
                  </a:cubicBezTo>
                  <a:cubicBezTo>
                    <a:pt x="615" y="683"/>
                    <a:pt x="615" y="683"/>
                    <a:pt x="615" y="683"/>
                  </a:cubicBezTo>
                  <a:cubicBezTo>
                    <a:pt x="614" y="683"/>
                    <a:pt x="613" y="683"/>
                    <a:pt x="612" y="682"/>
                  </a:cubicBezTo>
                  <a:cubicBezTo>
                    <a:pt x="612" y="682"/>
                    <a:pt x="611" y="682"/>
                    <a:pt x="611" y="682"/>
                  </a:cubicBezTo>
                  <a:cubicBezTo>
                    <a:pt x="610" y="682"/>
                    <a:pt x="610" y="681"/>
                    <a:pt x="610" y="681"/>
                  </a:cubicBezTo>
                  <a:cubicBezTo>
                    <a:pt x="609" y="681"/>
                    <a:pt x="609" y="681"/>
                    <a:pt x="609" y="681"/>
                  </a:cubicBezTo>
                  <a:cubicBezTo>
                    <a:pt x="608" y="680"/>
                    <a:pt x="606" y="679"/>
                    <a:pt x="605" y="678"/>
                  </a:cubicBezTo>
                  <a:close/>
                  <a:moveTo>
                    <a:pt x="687" y="745"/>
                  </a:moveTo>
                  <a:cubicBezTo>
                    <a:pt x="686" y="746"/>
                    <a:pt x="685" y="748"/>
                    <a:pt x="683" y="749"/>
                  </a:cubicBezTo>
                  <a:cubicBezTo>
                    <a:pt x="681" y="750"/>
                    <a:pt x="680" y="751"/>
                    <a:pt x="677" y="752"/>
                  </a:cubicBezTo>
                  <a:cubicBezTo>
                    <a:pt x="675" y="753"/>
                    <a:pt x="672" y="753"/>
                    <a:pt x="669" y="753"/>
                  </a:cubicBezTo>
                  <a:cubicBezTo>
                    <a:pt x="662" y="753"/>
                    <a:pt x="662" y="753"/>
                    <a:pt x="662" y="753"/>
                  </a:cubicBezTo>
                  <a:cubicBezTo>
                    <a:pt x="661" y="753"/>
                    <a:pt x="661" y="753"/>
                    <a:pt x="661" y="753"/>
                  </a:cubicBezTo>
                  <a:cubicBezTo>
                    <a:pt x="651" y="753"/>
                    <a:pt x="641" y="753"/>
                    <a:pt x="630" y="753"/>
                  </a:cubicBezTo>
                  <a:cubicBezTo>
                    <a:pt x="629" y="753"/>
                    <a:pt x="628" y="753"/>
                    <a:pt x="626" y="753"/>
                  </a:cubicBezTo>
                  <a:cubicBezTo>
                    <a:pt x="626" y="753"/>
                    <a:pt x="626" y="753"/>
                    <a:pt x="626" y="753"/>
                  </a:cubicBezTo>
                  <a:cubicBezTo>
                    <a:pt x="624" y="753"/>
                    <a:pt x="623" y="753"/>
                    <a:pt x="622" y="752"/>
                  </a:cubicBezTo>
                  <a:cubicBezTo>
                    <a:pt x="622" y="752"/>
                    <a:pt x="622" y="752"/>
                    <a:pt x="622" y="752"/>
                  </a:cubicBezTo>
                  <a:cubicBezTo>
                    <a:pt x="622" y="752"/>
                    <a:pt x="622" y="752"/>
                    <a:pt x="622" y="752"/>
                  </a:cubicBezTo>
                  <a:cubicBezTo>
                    <a:pt x="617" y="751"/>
                    <a:pt x="613" y="749"/>
                    <a:pt x="610" y="745"/>
                  </a:cubicBezTo>
                  <a:cubicBezTo>
                    <a:pt x="610" y="745"/>
                    <a:pt x="610" y="745"/>
                    <a:pt x="610" y="745"/>
                  </a:cubicBezTo>
                  <a:cubicBezTo>
                    <a:pt x="610" y="745"/>
                    <a:pt x="610" y="745"/>
                    <a:pt x="610" y="745"/>
                  </a:cubicBezTo>
                  <a:cubicBezTo>
                    <a:pt x="610" y="744"/>
                    <a:pt x="609" y="743"/>
                    <a:pt x="609" y="743"/>
                  </a:cubicBezTo>
                  <a:cubicBezTo>
                    <a:pt x="609" y="742"/>
                    <a:pt x="609" y="742"/>
                    <a:pt x="609" y="741"/>
                  </a:cubicBezTo>
                  <a:cubicBezTo>
                    <a:pt x="608" y="741"/>
                    <a:pt x="608" y="741"/>
                    <a:pt x="608" y="740"/>
                  </a:cubicBezTo>
                  <a:cubicBezTo>
                    <a:pt x="608" y="740"/>
                    <a:pt x="608" y="740"/>
                    <a:pt x="608" y="740"/>
                  </a:cubicBezTo>
                  <a:cubicBezTo>
                    <a:pt x="608" y="739"/>
                    <a:pt x="608" y="739"/>
                    <a:pt x="608" y="739"/>
                  </a:cubicBezTo>
                  <a:cubicBezTo>
                    <a:pt x="608" y="739"/>
                    <a:pt x="608" y="739"/>
                    <a:pt x="608" y="739"/>
                  </a:cubicBezTo>
                  <a:cubicBezTo>
                    <a:pt x="608" y="733"/>
                    <a:pt x="607" y="728"/>
                    <a:pt x="607" y="722"/>
                  </a:cubicBezTo>
                  <a:cubicBezTo>
                    <a:pt x="607" y="721"/>
                    <a:pt x="607" y="720"/>
                    <a:pt x="607" y="719"/>
                  </a:cubicBezTo>
                  <a:cubicBezTo>
                    <a:pt x="606" y="716"/>
                    <a:pt x="606" y="716"/>
                    <a:pt x="606" y="716"/>
                  </a:cubicBezTo>
                  <a:cubicBezTo>
                    <a:pt x="606" y="716"/>
                    <a:pt x="606" y="716"/>
                    <a:pt x="606" y="716"/>
                  </a:cubicBezTo>
                  <a:cubicBezTo>
                    <a:pt x="606" y="715"/>
                    <a:pt x="606" y="714"/>
                    <a:pt x="607" y="714"/>
                  </a:cubicBezTo>
                  <a:cubicBezTo>
                    <a:pt x="607" y="713"/>
                    <a:pt x="607" y="713"/>
                    <a:pt x="607" y="713"/>
                  </a:cubicBezTo>
                  <a:cubicBezTo>
                    <a:pt x="607" y="713"/>
                    <a:pt x="607" y="712"/>
                    <a:pt x="607" y="712"/>
                  </a:cubicBezTo>
                  <a:cubicBezTo>
                    <a:pt x="608" y="711"/>
                    <a:pt x="608" y="711"/>
                    <a:pt x="608" y="711"/>
                  </a:cubicBezTo>
                  <a:cubicBezTo>
                    <a:pt x="608" y="711"/>
                    <a:pt x="608" y="711"/>
                    <a:pt x="608" y="711"/>
                  </a:cubicBezTo>
                  <a:cubicBezTo>
                    <a:pt x="608" y="710"/>
                    <a:pt x="608" y="710"/>
                    <a:pt x="609" y="709"/>
                  </a:cubicBezTo>
                  <a:cubicBezTo>
                    <a:pt x="609" y="709"/>
                    <a:pt x="610" y="709"/>
                    <a:pt x="610" y="708"/>
                  </a:cubicBezTo>
                  <a:cubicBezTo>
                    <a:pt x="610" y="708"/>
                    <a:pt x="610" y="708"/>
                    <a:pt x="611" y="708"/>
                  </a:cubicBezTo>
                  <a:cubicBezTo>
                    <a:pt x="611" y="708"/>
                    <a:pt x="611" y="707"/>
                    <a:pt x="611" y="707"/>
                  </a:cubicBezTo>
                  <a:cubicBezTo>
                    <a:pt x="612" y="707"/>
                    <a:pt x="612" y="707"/>
                    <a:pt x="612" y="707"/>
                  </a:cubicBezTo>
                  <a:cubicBezTo>
                    <a:pt x="613" y="707"/>
                    <a:pt x="613" y="706"/>
                    <a:pt x="614" y="706"/>
                  </a:cubicBezTo>
                  <a:cubicBezTo>
                    <a:pt x="614" y="706"/>
                    <a:pt x="614" y="706"/>
                    <a:pt x="614" y="706"/>
                  </a:cubicBezTo>
                  <a:cubicBezTo>
                    <a:pt x="615" y="706"/>
                    <a:pt x="615" y="706"/>
                    <a:pt x="615" y="706"/>
                  </a:cubicBezTo>
                  <a:cubicBezTo>
                    <a:pt x="615" y="706"/>
                    <a:pt x="615" y="706"/>
                    <a:pt x="616" y="705"/>
                  </a:cubicBezTo>
                  <a:cubicBezTo>
                    <a:pt x="616" y="705"/>
                    <a:pt x="617" y="705"/>
                    <a:pt x="617" y="705"/>
                  </a:cubicBezTo>
                  <a:cubicBezTo>
                    <a:pt x="618" y="705"/>
                    <a:pt x="618" y="704"/>
                    <a:pt x="618" y="704"/>
                  </a:cubicBezTo>
                  <a:cubicBezTo>
                    <a:pt x="619" y="704"/>
                    <a:pt x="619" y="704"/>
                    <a:pt x="619" y="704"/>
                  </a:cubicBezTo>
                  <a:cubicBezTo>
                    <a:pt x="621" y="704"/>
                    <a:pt x="622" y="704"/>
                    <a:pt x="623" y="704"/>
                  </a:cubicBezTo>
                  <a:cubicBezTo>
                    <a:pt x="623" y="704"/>
                    <a:pt x="623" y="704"/>
                    <a:pt x="623" y="704"/>
                  </a:cubicBezTo>
                  <a:cubicBezTo>
                    <a:pt x="624" y="704"/>
                    <a:pt x="624" y="704"/>
                    <a:pt x="625" y="704"/>
                  </a:cubicBezTo>
                  <a:cubicBezTo>
                    <a:pt x="626" y="704"/>
                    <a:pt x="626" y="704"/>
                    <a:pt x="626" y="704"/>
                  </a:cubicBezTo>
                  <a:cubicBezTo>
                    <a:pt x="628" y="703"/>
                    <a:pt x="630" y="703"/>
                    <a:pt x="632" y="703"/>
                  </a:cubicBezTo>
                  <a:cubicBezTo>
                    <a:pt x="634" y="703"/>
                    <a:pt x="635" y="703"/>
                    <a:pt x="636" y="703"/>
                  </a:cubicBezTo>
                  <a:cubicBezTo>
                    <a:pt x="652" y="703"/>
                    <a:pt x="652" y="703"/>
                    <a:pt x="652" y="703"/>
                  </a:cubicBezTo>
                  <a:cubicBezTo>
                    <a:pt x="656" y="703"/>
                    <a:pt x="660" y="703"/>
                    <a:pt x="664" y="704"/>
                  </a:cubicBezTo>
                  <a:cubicBezTo>
                    <a:pt x="665" y="704"/>
                    <a:pt x="665" y="704"/>
                    <a:pt x="666" y="704"/>
                  </a:cubicBezTo>
                  <a:cubicBezTo>
                    <a:pt x="666" y="704"/>
                    <a:pt x="667" y="704"/>
                    <a:pt x="667" y="704"/>
                  </a:cubicBezTo>
                  <a:cubicBezTo>
                    <a:pt x="667" y="704"/>
                    <a:pt x="667" y="704"/>
                    <a:pt x="668" y="704"/>
                  </a:cubicBezTo>
                  <a:cubicBezTo>
                    <a:pt x="668" y="704"/>
                    <a:pt x="668" y="704"/>
                    <a:pt x="668" y="705"/>
                  </a:cubicBezTo>
                  <a:cubicBezTo>
                    <a:pt x="669" y="705"/>
                    <a:pt x="669" y="705"/>
                    <a:pt x="669" y="705"/>
                  </a:cubicBezTo>
                  <a:cubicBezTo>
                    <a:pt x="670" y="705"/>
                    <a:pt x="670" y="705"/>
                    <a:pt x="671" y="706"/>
                  </a:cubicBezTo>
                  <a:cubicBezTo>
                    <a:pt x="672" y="706"/>
                    <a:pt x="672" y="706"/>
                    <a:pt x="672" y="706"/>
                  </a:cubicBezTo>
                  <a:cubicBezTo>
                    <a:pt x="673" y="706"/>
                    <a:pt x="673" y="706"/>
                    <a:pt x="673" y="706"/>
                  </a:cubicBezTo>
                  <a:cubicBezTo>
                    <a:pt x="674" y="706"/>
                    <a:pt x="675" y="707"/>
                    <a:pt x="675" y="707"/>
                  </a:cubicBezTo>
                  <a:cubicBezTo>
                    <a:pt x="677" y="708"/>
                    <a:pt x="679" y="709"/>
                    <a:pt x="680" y="711"/>
                  </a:cubicBezTo>
                  <a:cubicBezTo>
                    <a:pt x="681" y="712"/>
                    <a:pt x="682" y="714"/>
                    <a:pt x="683" y="716"/>
                  </a:cubicBezTo>
                  <a:cubicBezTo>
                    <a:pt x="685" y="725"/>
                    <a:pt x="685" y="725"/>
                    <a:pt x="685" y="725"/>
                  </a:cubicBezTo>
                  <a:cubicBezTo>
                    <a:pt x="685" y="729"/>
                    <a:pt x="686" y="733"/>
                    <a:pt x="687" y="737"/>
                  </a:cubicBezTo>
                  <a:cubicBezTo>
                    <a:pt x="687" y="737"/>
                    <a:pt x="687" y="737"/>
                    <a:pt x="687" y="737"/>
                  </a:cubicBezTo>
                  <a:cubicBezTo>
                    <a:pt x="687" y="739"/>
                    <a:pt x="687" y="739"/>
                    <a:pt x="687" y="739"/>
                  </a:cubicBezTo>
                  <a:cubicBezTo>
                    <a:pt x="688" y="741"/>
                    <a:pt x="688" y="743"/>
                    <a:pt x="687" y="745"/>
                  </a:cubicBezTo>
                  <a:close/>
                  <a:moveTo>
                    <a:pt x="756" y="624"/>
                  </a:moveTo>
                  <a:cubicBezTo>
                    <a:pt x="754" y="623"/>
                    <a:pt x="752" y="622"/>
                    <a:pt x="752" y="621"/>
                  </a:cubicBezTo>
                  <a:cubicBezTo>
                    <a:pt x="750" y="620"/>
                    <a:pt x="749" y="619"/>
                    <a:pt x="749" y="618"/>
                  </a:cubicBezTo>
                  <a:cubicBezTo>
                    <a:pt x="748" y="616"/>
                    <a:pt x="748" y="616"/>
                    <a:pt x="748" y="616"/>
                  </a:cubicBezTo>
                  <a:cubicBezTo>
                    <a:pt x="747" y="613"/>
                    <a:pt x="746" y="610"/>
                    <a:pt x="745" y="607"/>
                  </a:cubicBezTo>
                  <a:cubicBezTo>
                    <a:pt x="744" y="605"/>
                    <a:pt x="743" y="603"/>
                    <a:pt x="743" y="601"/>
                  </a:cubicBezTo>
                  <a:cubicBezTo>
                    <a:pt x="743" y="601"/>
                    <a:pt x="743" y="601"/>
                    <a:pt x="743" y="600"/>
                  </a:cubicBezTo>
                  <a:cubicBezTo>
                    <a:pt x="743" y="600"/>
                    <a:pt x="743" y="600"/>
                    <a:pt x="743" y="600"/>
                  </a:cubicBezTo>
                  <a:cubicBezTo>
                    <a:pt x="743" y="600"/>
                    <a:pt x="743" y="600"/>
                    <a:pt x="743" y="600"/>
                  </a:cubicBezTo>
                  <a:cubicBezTo>
                    <a:pt x="743" y="599"/>
                    <a:pt x="743" y="599"/>
                    <a:pt x="743" y="599"/>
                  </a:cubicBezTo>
                  <a:cubicBezTo>
                    <a:pt x="743" y="599"/>
                    <a:pt x="743" y="599"/>
                    <a:pt x="743" y="599"/>
                  </a:cubicBezTo>
                  <a:cubicBezTo>
                    <a:pt x="746" y="594"/>
                    <a:pt x="755" y="594"/>
                    <a:pt x="760" y="594"/>
                  </a:cubicBezTo>
                  <a:cubicBezTo>
                    <a:pt x="785" y="594"/>
                    <a:pt x="785" y="594"/>
                    <a:pt x="785" y="594"/>
                  </a:cubicBezTo>
                  <a:cubicBezTo>
                    <a:pt x="787" y="594"/>
                    <a:pt x="789" y="594"/>
                    <a:pt x="791" y="595"/>
                  </a:cubicBezTo>
                  <a:cubicBezTo>
                    <a:pt x="792" y="595"/>
                    <a:pt x="793" y="595"/>
                    <a:pt x="793" y="595"/>
                  </a:cubicBezTo>
                  <a:cubicBezTo>
                    <a:pt x="793" y="595"/>
                    <a:pt x="793" y="595"/>
                    <a:pt x="794" y="595"/>
                  </a:cubicBezTo>
                  <a:cubicBezTo>
                    <a:pt x="794" y="595"/>
                    <a:pt x="795" y="596"/>
                    <a:pt x="795" y="596"/>
                  </a:cubicBezTo>
                  <a:cubicBezTo>
                    <a:pt x="796" y="596"/>
                    <a:pt x="796" y="596"/>
                    <a:pt x="797" y="597"/>
                  </a:cubicBezTo>
                  <a:cubicBezTo>
                    <a:pt x="797" y="597"/>
                    <a:pt x="797" y="597"/>
                    <a:pt x="797" y="597"/>
                  </a:cubicBezTo>
                  <a:cubicBezTo>
                    <a:pt x="797" y="597"/>
                    <a:pt x="797" y="597"/>
                    <a:pt x="798" y="597"/>
                  </a:cubicBezTo>
                  <a:cubicBezTo>
                    <a:pt x="798" y="597"/>
                    <a:pt x="799" y="597"/>
                    <a:pt x="799" y="597"/>
                  </a:cubicBezTo>
                  <a:cubicBezTo>
                    <a:pt x="800" y="598"/>
                    <a:pt x="800" y="598"/>
                    <a:pt x="800" y="598"/>
                  </a:cubicBezTo>
                  <a:cubicBezTo>
                    <a:pt x="801" y="598"/>
                    <a:pt x="801" y="598"/>
                    <a:pt x="801" y="598"/>
                  </a:cubicBezTo>
                  <a:cubicBezTo>
                    <a:pt x="801" y="599"/>
                    <a:pt x="801" y="599"/>
                    <a:pt x="801" y="599"/>
                  </a:cubicBezTo>
                  <a:cubicBezTo>
                    <a:pt x="802" y="599"/>
                    <a:pt x="802" y="599"/>
                    <a:pt x="802" y="599"/>
                  </a:cubicBezTo>
                  <a:cubicBezTo>
                    <a:pt x="803" y="600"/>
                    <a:pt x="804" y="601"/>
                    <a:pt x="805" y="602"/>
                  </a:cubicBezTo>
                  <a:cubicBezTo>
                    <a:pt x="805" y="602"/>
                    <a:pt x="805" y="602"/>
                    <a:pt x="805" y="602"/>
                  </a:cubicBezTo>
                  <a:cubicBezTo>
                    <a:pt x="807" y="606"/>
                    <a:pt x="809" y="610"/>
                    <a:pt x="810" y="613"/>
                  </a:cubicBezTo>
                  <a:cubicBezTo>
                    <a:pt x="810" y="613"/>
                    <a:pt x="810" y="613"/>
                    <a:pt x="810" y="613"/>
                  </a:cubicBezTo>
                  <a:cubicBezTo>
                    <a:pt x="811" y="615"/>
                    <a:pt x="813" y="617"/>
                    <a:pt x="813" y="619"/>
                  </a:cubicBezTo>
                  <a:cubicBezTo>
                    <a:pt x="813" y="619"/>
                    <a:pt x="813" y="619"/>
                    <a:pt x="813" y="619"/>
                  </a:cubicBezTo>
                  <a:cubicBezTo>
                    <a:pt x="813" y="619"/>
                    <a:pt x="813" y="619"/>
                    <a:pt x="813" y="619"/>
                  </a:cubicBezTo>
                  <a:cubicBezTo>
                    <a:pt x="814" y="623"/>
                    <a:pt x="810" y="625"/>
                    <a:pt x="807" y="626"/>
                  </a:cubicBezTo>
                  <a:cubicBezTo>
                    <a:pt x="806" y="626"/>
                    <a:pt x="806" y="626"/>
                    <a:pt x="806" y="626"/>
                  </a:cubicBezTo>
                  <a:cubicBezTo>
                    <a:pt x="806" y="626"/>
                    <a:pt x="806" y="626"/>
                    <a:pt x="806" y="626"/>
                  </a:cubicBezTo>
                  <a:cubicBezTo>
                    <a:pt x="805" y="626"/>
                    <a:pt x="804" y="626"/>
                    <a:pt x="804" y="627"/>
                  </a:cubicBezTo>
                  <a:cubicBezTo>
                    <a:pt x="804" y="627"/>
                    <a:pt x="804" y="627"/>
                    <a:pt x="803" y="627"/>
                  </a:cubicBezTo>
                  <a:cubicBezTo>
                    <a:pt x="803" y="627"/>
                    <a:pt x="802" y="627"/>
                    <a:pt x="801" y="627"/>
                  </a:cubicBezTo>
                  <a:cubicBezTo>
                    <a:pt x="801" y="627"/>
                    <a:pt x="801" y="627"/>
                    <a:pt x="800" y="627"/>
                  </a:cubicBezTo>
                  <a:cubicBezTo>
                    <a:pt x="800" y="627"/>
                    <a:pt x="800" y="627"/>
                    <a:pt x="800" y="627"/>
                  </a:cubicBezTo>
                  <a:cubicBezTo>
                    <a:pt x="799" y="627"/>
                    <a:pt x="799" y="627"/>
                    <a:pt x="799" y="627"/>
                  </a:cubicBezTo>
                  <a:cubicBezTo>
                    <a:pt x="796" y="627"/>
                    <a:pt x="792" y="627"/>
                    <a:pt x="788" y="627"/>
                  </a:cubicBezTo>
                  <a:cubicBezTo>
                    <a:pt x="782" y="627"/>
                    <a:pt x="775" y="627"/>
                    <a:pt x="769" y="627"/>
                  </a:cubicBezTo>
                  <a:cubicBezTo>
                    <a:pt x="765" y="627"/>
                    <a:pt x="760" y="626"/>
                    <a:pt x="756" y="624"/>
                  </a:cubicBezTo>
                  <a:cubicBezTo>
                    <a:pt x="756" y="624"/>
                    <a:pt x="756" y="624"/>
                    <a:pt x="756" y="624"/>
                  </a:cubicBezTo>
                  <a:close/>
                  <a:moveTo>
                    <a:pt x="772" y="677"/>
                  </a:moveTo>
                  <a:cubicBezTo>
                    <a:pt x="771" y="675"/>
                    <a:pt x="770" y="674"/>
                    <a:pt x="769" y="673"/>
                  </a:cubicBezTo>
                  <a:cubicBezTo>
                    <a:pt x="766" y="663"/>
                    <a:pt x="766" y="663"/>
                    <a:pt x="766" y="663"/>
                  </a:cubicBezTo>
                  <a:cubicBezTo>
                    <a:pt x="765" y="660"/>
                    <a:pt x="764" y="658"/>
                    <a:pt x="762" y="655"/>
                  </a:cubicBezTo>
                  <a:cubicBezTo>
                    <a:pt x="762" y="655"/>
                    <a:pt x="762" y="655"/>
                    <a:pt x="762" y="655"/>
                  </a:cubicBezTo>
                  <a:cubicBezTo>
                    <a:pt x="762" y="654"/>
                    <a:pt x="762" y="654"/>
                    <a:pt x="762" y="654"/>
                  </a:cubicBezTo>
                  <a:cubicBezTo>
                    <a:pt x="762" y="652"/>
                    <a:pt x="762" y="651"/>
                    <a:pt x="762" y="650"/>
                  </a:cubicBezTo>
                  <a:cubicBezTo>
                    <a:pt x="762" y="649"/>
                    <a:pt x="763" y="648"/>
                    <a:pt x="764" y="647"/>
                  </a:cubicBezTo>
                  <a:cubicBezTo>
                    <a:pt x="764" y="647"/>
                    <a:pt x="764" y="647"/>
                    <a:pt x="764" y="647"/>
                  </a:cubicBezTo>
                  <a:cubicBezTo>
                    <a:pt x="765" y="647"/>
                    <a:pt x="765" y="647"/>
                    <a:pt x="765" y="647"/>
                  </a:cubicBezTo>
                  <a:cubicBezTo>
                    <a:pt x="766" y="646"/>
                    <a:pt x="768" y="645"/>
                    <a:pt x="769" y="645"/>
                  </a:cubicBezTo>
                  <a:cubicBezTo>
                    <a:pt x="771" y="644"/>
                    <a:pt x="773" y="644"/>
                    <a:pt x="774" y="644"/>
                  </a:cubicBezTo>
                  <a:cubicBezTo>
                    <a:pt x="781" y="643"/>
                    <a:pt x="788" y="644"/>
                    <a:pt x="791" y="644"/>
                  </a:cubicBezTo>
                  <a:cubicBezTo>
                    <a:pt x="803" y="644"/>
                    <a:pt x="824" y="641"/>
                    <a:pt x="830" y="653"/>
                  </a:cubicBezTo>
                  <a:cubicBezTo>
                    <a:pt x="830" y="653"/>
                    <a:pt x="830" y="653"/>
                    <a:pt x="830" y="653"/>
                  </a:cubicBezTo>
                  <a:cubicBezTo>
                    <a:pt x="830" y="654"/>
                    <a:pt x="830" y="654"/>
                    <a:pt x="830" y="654"/>
                  </a:cubicBezTo>
                  <a:cubicBezTo>
                    <a:pt x="830" y="654"/>
                    <a:pt x="830" y="654"/>
                    <a:pt x="830" y="654"/>
                  </a:cubicBezTo>
                  <a:cubicBezTo>
                    <a:pt x="833" y="659"/>
                    <a:pt x="835" y="664"/>
                    <a:pt x="838" y="669"/>
                  </a:cubicBezTo>
                  <a:cubicBezTo>
                    <a:pt x="839" y="670"/>
                    <a:pt x="840" y="672"/>
                    <a:pt x="840" y="674"/>
                  </a:cubicBezTo>
                  <a:cubicBezTo>
                    <a:pt x="840" y="674"/>
                    <a:pt x="840" y="674"/>
                    <a:pt x="840" y="674"/>
                  </a:cubicBezTo>
                  <a:cubicBezTo>
                    <a:pt x="840" y="675"/>
                    <a:pt x="840" y="675"/>
                    <a:pt x="840" y="675"/>
                  </a:cubicBezTo>
                  <a:cubicBezTo>
                    <a:pt x="840" y="676"/>
                    <a:pt x="840" y="676"/>
                    <a:pt x="840" y="677"/>
                  </a:cubicBezTo>
                  <a:cubicBezTo>
                    <a:pt x="840" y="677"/>
                    <a:pt x="840" y="677"/>
                    <a:pt x="840" y="677"/>
                  </a:cubicBezTo>
                  <a:cubicBezTo>
                    <a:pt x="840" y="677"/>
                    <a:pt x="840" y="677"/>
                    <a:pt x="840" y="677"/>
                  </a:cubicBezTo>
                  <a:cubicBezTo>
                    <a:pt x="840" y="678"/>
                    <a:pt x="840" y="678"/>
                    <a:pt x="840" y="678"/>
                  </a:cubicBezTo>
                  <a:cubicBezTo>
                    <a:pt x="840" y="679"/>
                    <a:pt x="840" y="679"/>
                    <a:pt x="840" y="679"/>
                  </a:cubicBezTo>
                  <a:cubicBezTo>
                    <a:pt x="839" y="679"/>
                    <a:pt x="839" y="680"/>
                    <a:pt x="838" y="680"/>
                  </a:cubicBezTo>
                  <a:cubicBezTo>
                    <a:pt x="838" y="680"/>
                    <a:pt x="838" y="680"/>
                    <a:pt x="838" y="680"/>
                  </a:cubicBezTo>
                  <a:cubicBezTo>
                    <a:pt x="838" y="680"/>
                    <a:pt x="838" y="680"/>
                    <a:pt x="838" y="680"/>
                  </a:cubicBezTo>
                  <a:cubicBezTo>
                    <a:pt x="837" y="681"/>
                    <a:pt x="837" y="681"/>
                    <a:pt x="837" y="681"/>
                  </a:cubicBezTo>
                  <a:cubicBezTo>
                    <a:pt x="836" y="682"/>
                    <a:pt x="835" y="682"/>
                    <a:pt x="833" y="683"/>
                  </a:cubicBezTo>
                  <a:cubicBezTo>
                    <a:pt x="833" y="683"/>
                    <a:pt x="833" y="683"/>
                    <a:pt x="832" y="683"/>
                  </a:cubicBezTo>
                  <a:cubicBezTo>
                    <a:pt x="832" y="683"/>
                    <a:pt x="831" y="683"/>
                    <a:pt x="831" y="683"/>
                  </a:cubicBezTo>
                  <a:cubicBezTo>
                    <a:pt x="830" y="683"/>
                    <a:pt x="830" y="683"/>
                    <a:pt x="830" y="683"/>
                  </a:cubicBezTo>
                  <a:cubicBezTo>
                    <a:pt x="830" y="683"/>
                    <a:pt x="830" y="683"/>
                    <a:pt x="830" y="683"/>
                  </a:cubicBezTo>
                  <a:cubicBezTo>
                    <a:pt x="817" y="685"/>
                    <a:pt x="804" y="683"/>
                    <a:pt x="792" y="684"/>
                  </a:cubicBezTo>
                  <a:cubicBezTo>
                    <a:pt x="791" y="684"/>
                    <a:pt x="789" y="683"/>
                    <a:pt x="788" y="683"/>
                  </a:cubicBezTo>
                  <a:cubicBezTo>
                    <a:pt x="788" y="683"/>
                    <a:pt x="788" y="683"/>
                    <a:pt x="788" y="683"/>
                  </a:cubicBezTo>
                  <a:cubicBezTo>
                    <a:pt x="783" y="683"/>
                    <a:pt x="779" y="681"/>
                    <a:pt x="775" y="679"/>
                  </a:cubicBezTo>
                  <a:cubicBezTo>
                    <a:pt x="774" y="678"/>
                    <a:pt x="773" y="678"/>
                    <a:pt x="772" y="677"/>
                  </a:cubicBezTo>
                  <a:close/>
                  <a:moveTo>
                    <a:pt x="874" y="744"/>
                  </a:moveTo>
                  <a:cubicBezTo>
                    <a:pt x="874" y="745"/>
                    <a:pt x="873" y="745"/>
                    <a:pt x="873" y="745"/>
                  </a:cubicBezTo>
                  <a:cubicBezTo>
                    <a:pt x="873" y="746"/>
                    <a:pt x="873" y="746"/>
                    <a:pt x="873" y="746"/>
                  </a:cubicBezTo>
                  <a:cubicBezTo>
                    <a:pt x="873" y="746"/>
                    <a:pt x="873" y="747"/>
                    <a:pt x="873" y="747"/>
                  </a:cubicBezTo>
                  <a:cubicBezTo>
                    <a:pt x="873" y="747"/>
                    <a:pt x="873" y="747"/>
                    <a:pt x="873" y="748"/>
                  </a:cubicBezTo>
                  <a:cubicBezTo>
                    <a:pt x="872" y="748"/>
                    <a:pt x="872" y="748"/>
                    <a:pt x="872" y="748"/>
                  </a:cubicBezTo>
                  <a:cubicBezTo>
                    <a:pt x="872" y="748"/>
                    <a:pt x="872" y="749"/>
                    <a:pt x="871" y="749"/>
                  </a:cubicBezTo>
                  <a:cubicBezTo>
                    <a:pt x="871" y="749"/>
                    <a:pt x="871" y="749"/>
                    <a:pt x="871" y="749"/>
                  </a:cubicBezTo>
                  <a:cubicBezTo>
                    <a:pt x="869" y="751"/>
                    <a:pt x="866" y="752"/>
                    <a:pt x="863" y="752"/>
                  </a:cubicBezTo>
                  <a:cubicBezTo>
                    <a:pt x="863" y="752"/>
                    <a:pt x="863" y="752"/>
                    <a:pt x="863" y="752"/>
                  </a:cubicBezTo>
                  <a:cubicBezTo>
                    <a:pt x="861" y="753"/>
                    <a:pt x="860" y="753"/>
                    <a:pt x="859" y="753"/>
                  </a:cubicBezTo>
                  <a:cubicBezTo>
                    <a:pt x="859" y="753"/>
                    <a:pt x="859" y="753"/>
                    <a:pt x="859" y="753"/>
                  </a:cubicBezTo>
                  <a:cubicBezTo>
                    <a:pt x="858" y="753"/>
                    <a:pt x="858" y="753"/>
                    <a:pt x="858" y="753"/>
                  </a:cubicBezTo>
                  <a:cubicBezTo>
                    <a:pt x="856" y="753"/>
                    <a:pt x="855" y="753"/>
                    <a:pt x="854" y="753"/>
                  </a:cubicBezTo>
                  <a:cubicBezTo>
                    <a:pt x="820" y="753"/>
                    <a:pt x="820" y="753"/>
                    <a:pt x="820" y="753"/>
                  </a:cubicBezTo>
                  <a:cubicBezTo>
                    <a:pt x="819" y="753"/>
                    <a:pt x="817" y="753"/>
                    <a:pt x="816" y="753"/>
                  </a:cubicBezTo>
                  <a:cubicBezTo>
                    <a:pt x="816" y="752"/>
                    <a:pt x="815" y="752"/>
                    <a:pt x="815" y="752"/>
                  </a:cubicBezTo>
                  <a:cubicBezTo>
                    <a:pt x="808" y="751"/>
                    <a:pt x="799" y="748"/>
                    <a:pt x="796" y="742"/>
                  </a:cubicBezTo>
                  <a:cubicBezTo>
                    <a:pt x="795" y="741"/>
                    <a:pt x="794" y="740"/>
                    <a:pt x="794" y="739"/>
                  </a:cubicBezTo>
                  <a:cubicBezTo>
                    <a:pt x="794" y="739"/>
                    <a:pt x="794" y="739"/>
                    <a:pt x="794" y="739"/>
                  </a:cubicBezTo>
                  <a:cubicBezTo>
                    <a:pt x="794" y="739"/>
                    <a:pt x="794" y="739"/>
                    <a:pt x="794" y="739"/>
                  </a:cubicBezTo>
                  <a:cubicBezTo>
                    <a:pt x="792" y="734"/>
                    <a:pt x="790" y="729"/>
                    <a:pt x="788" y="724"/>
                  </a:cubicBezTo>
                  <a:cubicBezTo>
                    <a:pt x="788" y="722"/>
                    <a:pt x="786" y="718"/>
                    <a:pt x="785" y="716"/>
                  </a:cubicBezTo>
                  <a:cubicBezTo>
                    <a:pt x="785" y="716"/>
                    <a:pt x="785" y="716"/>
                    <a:pt x="785" y="716"/>
                  </a:cubicBezTo>
                  <a:cubicBezTo>
                    <a:pt x="785" y="715"/>
                    <a:pt x="785" y="715"/>
                    <a:pt x="785" y="715"/>
                  </a:cubicBezTo>
                  <a:cubicBezTo>
                    <a:pt x="785" y="715"/>
                    <a:pt x="785" y="715"/>
                    <a:pt x="785" y="714"/>
                  </a:cubicBezTo>
                  <a:cubicBezTo>
                    <a:pt x="785" y="713"/>
                    <a:pt x="785" y="712"/>
                    <a:pt x="785" y="711"/>
                  </a:cubicBezTo>
                  <a:cubicBezTo>
                    <a:pt x="785" y="710"/>
                    <a:pt x="786" y="709"/>
                    <a:pt x="786" y="708"/>
                  </a:cubicBezTo>
                  <a:cubicBezTo>
                    <a:pt x="786" y="708"/>
                    <a:pt x="786" y="708"/>
                    <a:pt x="786" y="708"/>
                  </a:cubicBezTo>
                  <a:cubicBezTo>
                    <a:pt x="788" y="705"/>
                    <a:pt x="792" y="704"/>
                    <a:pt x="796" y="703"/>
                  </a:cubicBezTo>
                  <a:cubicBezTo>
                    <a:pt x="796" y="703"/>
                    <a:pt x="796" y="703"/>
                    <a:pt x="796" y="703"/>
                  </a:cubicBezTo>
                  <a:cubicBezTo>
                    <a:pt x="797" y="703"/>
                    <a:pt x="798" y="703"/>
                    <a:pt x="799" y="703"/>
                  </a:cubicBezTo>
                  <a:cubicBezTo>
                    <a:pt x="800" y="703"/>
                    <a:pt x="800" y="703"/>
                    <a:pt x="800" y="703"/>
                  </a:cubicBezTo>
                  <a:cubicBezTo>
                    <a:pt x="802" y="703"/>
                    <a:pt x="802" y="703"/>
                    <a:pt x="802" y="703"/>
                  </a:cubicBezTo>
                  <a:cubicBezTo>
                    <a:pt x="803" y="703"/>
                    <a:pt x="803" y="703"/>
                    <a:pt x="804" y="703"/>
                  </a:cubicBezTo>
                  <a:cubicBezTo>
                    <a:pt x="814" y="703"/>
                    <a:pt x="825" y="703"/>
                    <a:pt x="836" y="703"/>
                  </a:cubicBezTo>
                  <a:cubicBezTo>
                    <a:pt x="836" y="703"/>
                    <a:pt x="836" y="703"/>
                    <a:pt x="836" y="703"/>
                  </a:cubicBezTo>
                  <a:cubicBezTo>
                    <a:pt x="836" y="703"/>
                    <a:pt x="836" y="703"/>
                    <a:pt x="836" y="703"/>
                  </a:cubicBezTo>
                  <a:cubicBezTo>
                    <a:pt x="837" y="703"/>
                    <a:pt x="838" y="703"/>
                    <a:pt x="840" y="703"/>
                  </a:cubicBezTo>
                  <a:cubicBezTo>
                    <a:pt x="840" y="703"/>
                    <a:pt x="840" y="703"/>
                    <a:pt x="840" y="703"/>
                  </a:cubicBezTo>
                  <a:cubicBezTo>
                    <a:pt x="847" y="704"/>
                    <a:pt x="855" y="707"/>
                    <a:pt x="859" y="713"/>
                  </a:cubicBezTo>
                  <a:cubicBezTo>
                    <a:pt x="860" y="713"/>
                    <a:pt x="860" y="714"/>
                    <a:pt x="861" y="715"/>
                  </a:cubicBezTo>
                  <a:cubicBezTo>
                    <a:pt x="862" y="717"/>
                    <a:pt x="862" y="717"/>
                    <a:pt x="862" y="717"/>
                  </a:cubicBezTo>
                  <a:cubicBezTo>
                    <a:pt x="864" y="721"/>
                    <a:pt x="866" y="726"/>
                    <a:pt x="868" y="730"/>
                  </a:cubicBezTo>
                  <a:cubicBezTo>
                    <a:pt x="870" y="733"/>
                    <a:pt x="872" y="736"/>
                    <a:pt x="873" y="740"/>
                  </a:cubicBezTo>
                  <a:cubicBezTo>
                    <a:pt x="874" y="741"/>
                    <a:pt x="874" y="743"/>
                    <a:pt x="874" y="744"/>
                  </a:cubicBezTo>
                  <a:close/>
                  <a:moveTo>
                    <a:pt x="881" y="678"/>
                  </a:moveTo>
                  <a:cubicBezTo>
                    <a:pt x="881" y="678"/>
                    <a:pt x="880" y="677"/>
                    <a:pt x="879" y="677"/>
                  </a:cubicBezTo>
                  <a:cubicBezTo>
                    <a:pt x="878" y="675"/>
                    <a:pt x="876" y="674"/>
                    <a:pt x="876" y="673"/>
                  </a:cubicBezTo>
                  <a:cubicBezTo>
                    <a:pt x="875" y="671"/>
                    <a:pt x="875" y="671"/>
                    <a:pt x="875" y="671"/>
                  </a:cubicBezTo>
                  <a:cubicBezTo>
                    <a:pt x="875" y="671"/>
                    <a:pt x="875" y="671"/>
                    <a:pt x="875" y="671"/>
                  </a:cubicBezTo>
                  <a:cubicBezTo>
                    <a:pt x="872" y="666"/>
                    <a:pt x="869" y="661"/>
                    <a:pt x="866" y="655"/>
                  </a:cubicBezTo>
                  <a:cubicBezTo>
                    <a:pt x="866" y="655"/>
                    <a:pt x="866" y="655"/>
                    <a:pt x="866" y="655"/>
                  </a:cubicBezTo>
                  <a:cubicBezTo>
                    <a:pt x="865" y="653"/>
                    <a:pt x="865" y="653"/>
                    <a:pt x="865" y="653"/>
                  </a:cubicBezTo>
                  <a:cubicBezTo>
                    <a:pt x="864" y="652"/>
                    <a:pt x="864" y="651"/>
                    <a:pt x="864" y="650"/>
                  </a:cubicBezTo>
                  <a:cubicBezTo>
                    <a:pt x="864" y="648"/>
                    <a:pt x="865" y="647"/>
                    <a:pt x="866" y="646"/>
                  </a:cubicBezTo>
                  <a:cubicBezTo>
                    <a:pt x="867" y="645"/>
                    <a:pt x="868" y="645"/>
                    <a:pt x="870" y="644"/>
                  </a:cubicBezTo>
                  <a:cubicBezTo>
                    <a:pt x="872" y="644"/>
                    <a:pt x="874" y="644"/>
                    <a:pt x="877" y="644"/>
                  </a:cubicBezTo>
                  <a:cubicBezTo>
                    <a:pt x="877" y="644"/>
                    <a:pt x="877" y="644"/>
                    <a:pt x="877" y="644"/>
                  </a:cubicBezTo>
                  <a:cubicBezTo>
                    <a:pt x="882" y="643"/>
                    <a:pt x="888" y="643"/>
                    <a:pt x="891" y="643"/>
                  </a:cubicBezTo>
                  <a:cubicBezTo>
                    <a:pt x="904" y="643"/>
                    <a:pt x="925" y="641"/>
                    <a:pt x="933" y="653"/>
                  </a:cubicBezTo>
                  <a:cubicBezTo>
                    <a:pt x="936" y="657"/>
                    <a:pt x="938" y="661"/>
                    <a:pt x="941" y="665"/>
                  </a:cubicBezTo>
                  <a:cubicBezTo>
                    <a:pt x="943" y="668"/>
                    <a:pt x="945" y="670"/>
                    <a:pt x="946" y="673"/>
                  </a:cubicBezTo>
                  <a:cubicBezTo>
                    <a:pt x="947" y="674"/>
                    <a:pt x="948" y="675"/>
                    <a:pt x="948" y="677"/>
                  </a:cubicBezTo>
                  <a:cubicBezTo>
                    <a:pt x="948" y="677"/>
                    <a:pt x="947" y="678"/>
                    <a:pt x="947" y="679"/>
                  </a:cubicBezTo>
                  <a:cubicBezTo>
                    <a:pt x="947" y="679"/>
                    <a:pt x="946" y="680"/>
                    <a:pt x="946" y="680"/>
                  </a:cubicBezTo>
                  <a:cubicBezTo>
                    <a:pt x="946" y="680"/>
                    <a:pt x="946" y="680"/>
                    <a:pt x="946" y="680"/>
                  </a:cubicBezTo>
                  <a:cubicBezTo>
                    <a:pt x="946" y="680"/>
                    <a:pt x="946" y="680"/>
                    <a:pt x="946" y="680"/>
                  </a:cubicBezTo>
                  <a:cubicBezTo>
                    <a:pt x="945" y="680"/>
                    <a:pt x="945" y="680"/>
                    <a:pt x="945" y="681"/>
                  </a:cubicBezTo>
                  <a:cubicBezTo>
                    <a:pt x="945" y="681"/>
                    <a:pt x="945" y="681"/>
                    <a:pt x="945" y="681"/>
                  </a:cubicBezTo>
                  <a:cubicBezTo>
                    <a:pt x="944" y="681"/>
                    <a:pt x="944" y="681"/>
                    <a:pt x="943" y="682"/>
                  </a:cubicBezTo>
                  <a:cubicBezTo>
                    <a:pt x="943" y="682"/>
                    <a:pt x="942" y="682"/>
                    <a:pt x="942" y="682"/>
                  </a:cubicBezTo>
                  <a:cubicBezTo>
                    <a:pt x="942" y="683"/>
                    <a:pt x="942" y="683"/>
                    <a:pt x="942" y="683"/>
                  </a:cubicBezTo>
                  <a:cubicBezTo>
                    <a:pt x="941" y="683"/>
                    <a:pt x="941" y="683"/>
                    <a:pt x="941" y="683"/>
                  </a:cubicBezTo>
                  <a:cubicBezTo>
                    <a:pt x="935" y="684"/>
                    <a:pt x="927" y="683"/>
                    <a:pt x="921" y="683"/>
                  </a:cubicBezTo>
                  <a:cubicBezTo>
                    <a:pt x="914" y="683"/>
                    <a:pt x="907" y="683"/>
                    <a:pt x="900" y="683"/>
                  </a:cubicBezTo>
                  <a:cubicBezTo>
                    <a:pt x="894" y="683"/>
                    <a:pt x="887" y="682"/>
                    <a:pt x="881" y="678"/>
                  </a:cubicBezTo>
                  <a:close/>
                  <a:moveTo>
                    <a:pt x="992" y="748"/>
                  </a:moveTo>
                  <a:cubicBezTo>
                    <a:pt x="992" y="748"/>
                    <a:pt x="992" y="748"/>
                    <a:pt x="992" y="748"/>
                  </a:cubicBezTo>
                  <a:cubicBezTo>
                    <a:pt x="991" y="749"/>
                    <a:pt x="989" y="751"/>
                    <a:pt x="987" y="751"/>
                  </a:cubicBezTo>
                  <a:cubicBezTo>
                    <a:pt x="986" y="752"/>
                    <a:pt x="983" y="752"/>
                    <a:pt x="980" y="752"/>
                  </a:cubicBezTo>
                  <a:cubicBezTo>
                    <a:pt x="977" y="752"/>
                    <a:pt x="977" y="752"/>
                    <a:pt x="977" y="752"/>
                  </a:cubicBezTo>
                  <a:cubicBezTo>
                    <a:pt x="977" y="752"/>
                    <a:pt x="977" y="752"/>
                    <a:pt x="977" y="752"/>
                  </a:cubicBezTo>
                  <a:cubicBezTo>
                    <a:pt x="966" y="752"/>
                    <a:pt x="953" y="752"/>
                    <a:pt x="941" y="752"/>
                  </a:cubicBezTo>
                  <a:cubicBezTo>
                    <a:pt x="940" y="752"/>
                    <a:pt x="938" y="752"/>
                    <a:pt x="937" y="752"/>
                  </a:cubicBezTo>
                  <a:cubicBezTo>
                    <a:pt x="937" y="752"/>
                    <a:pt x="937" y="752"/>
                    <a:pt x="937" y="752"/>
                  </a:cubicBezTo>
                  <a:cubicBezTo>
                    <a:pt x="929" y="751"/>
                    <a:pt x="920" y="748"/>
                    <a:pt x="915" y="741"/>
                  </a:cubicBezTo>
                  <a:cubicBezTo>
                    <a:pt x="914" y="741"/>
                    <a:pt x="913" y="740"/>
                    <a:pt x="913" y="739"/>
                  </a:cubicBezTo>
                  <a:cubicBezTo>
                    <a:pt x="913" y="739"/>
                    <a:pt x="913" y="739"/>
                    <a:pt x="913" y="739"/>
                  </a:cubicBezTo>
                  <a:cubicBezTo>
                    <a:pt x="913" y="739"/>
                    <a:pt x="913" y="739"/>
                    <a:pt x="913" y="739"/>
                  </a:cubicBezTo>
                  <a:cubicBezTo>
                    <a:pt x="910" y="734"/>
                    <a:pt x="907" y="730"/>
                    <a:pt x="905" y="725"/>
                  </a:cubicBezTo>
                  <a:cubicBezTo>
                    <a:pt x="903" y="722"/>
                    <a:pt x="899" y="717"/>
                    <a:pt x="899" y="713"/>
                  </a:cubicBezTo>
                  <a:cubicBezTo>
                    <a:pt x="899" y="713"/>
                    <a:pt x="899" y="713"/>
                    <a:pt x="899" y="713"/>
                  </a:cubicBezTo>
                  <a:cubicBezTo>
                    <a:pt x="898" y="712"/>
                    <a:pt x="898" y="712"/>
                    <a:pt x="898" y="711"/>
                  </a:cubicBezTo>
                  <a:cubicBezTo>
                    <a:pt x="898" y="707"/>
                    <a:pt x="901" y="705"/>
                    <a:pt x="905" y="704"/>
                  </a:cubicBezTo>
                  <a:cubicBezTo>
                    <a:pt x="905" y="704"/>
                    <a:pt x="905" y="704"/>
                    <a:pt x="905" y="704"/>
                  </a:cubicBezTo>
                  <a:cubicBezTo>
                    <a:pt x="905" y="704"/>
                    <a:pt x="905" y="704"/>
                    <a:pt x="905" y="704"/>
                  </a:cubicBezTo>
                  <a:cubicBezTo>
                    <a:pt x="906" y="704"/>
                    <a:pt x="906" y="704"/>
                    <a:pt x="906" y="703"/>
                  </a:cubicBezTo>
                  <a:cubicBezTo>
                    <a:pt x="908" y="703"/>
                    <a:pt x="910" y="703"/>
                    <a:pt x="912" y="703"/>
                  </a:cubicBezTo>
                  <a:cubicBezTo>
                    <a:pt x="936" y="703"/>
                    <a:pt x="936" y="703"/>
                    <a:pt x="936" y="703"/>
                  </a:cubicBezTo>
                  <a:cubicBezTo>
                    <a:pt x="940" y="703"/>
                    <a:pt x="944" y="703"/>
                    <a:pt x="948" y="703"/>
                  </a:cubicBezTo>
                  <a:cubicBezTo>
                    <a:pt x="948" y="703"/>
                    <a:pt x="948" y="703"/>
                    <a:pt x="948" y="703"/>
                  </a:cubicBezTo>
                  <a:cubicBezTo>
                    <a:pt x="948" y="703"/>
                    <a:pt x="948" y="703"/>
                    <a:pt x="948" y="703"/>
                  </a:cubicBezTo>
                  <a:cubicBezTo>
                    <a:pt x="949" y="703"/>
                    <a:pt x="951" y="703"/>
                    <a:pt x="951" y="703"/>
                  </a:cubicBezTo>
                  <a:cubicBezTo>
                    <a:pt x="952" y="703"/>
                    <a:pt x="952" y="703"/>
                    <a:pt x="952" y="703"/>
                  </a:cubicBezTo>
                  <a:cubicBezTo>
                    <a:pt x="960" y="704"/>
                    <a:pt x="968" y="707"/>
                    <a:pt x="973" y="712"/>
                  </a:cubicBezTo>
                  <a:cubicBezTo>
                    <a:pt x="973" y="712"/>
                    <a:pt x="974" y="713"/>
                    <a:pt x="974" y="713"/>
                  </a:cubicBezTo>
                  <a:cubicBezTo>
                    <a:pt x="974" y="713"/>
                    <a:pt x="974" y="713"/>
                    <a:pt x="974" y="714"/>
                  </a:cubicBezTo>
                  <a:cubicBezTo>
                    <a:pt x="975" y="714"/>
                    <a:pt x="975" y="714"/>
                    <a:pt x="975" y="715"/>
                  </a:cubicBezTo>
                  <a:cubicBezTo>
                    <a:pt x="975" y="715"/>
                    <a:pt x="975" y="715"/>
                    <a:pt x="975" y="715"/>
                  </a:cubicBezTo>
                  <a:cubicBezTo>
                    <a:pt x="976" y="716"/>
                    <a:pt x="976" y="716"/>
                    <a:pt x="976" y="716"/>
                  </a:cubicBezTo>
                  <a:cubicBezTo>
                    <a:pt x="978" y="719"/>
                    <a:pt x="980" y="722"/>
                    <a:pt x="983" y="726"/>
                  </a:cubicBezTo>
                  <a:cubicBezTo>
                    <a:pt x="983" y="726"/>
                    <a:pt x="983" y="726"/>
                    <a:pt x="983" y="726"/>
                  </a:cubicBezTo>
                  <a:cubicBezTo>
                    <a:pt x="986" y="730"/>
                    <a:pt x="990" y="735"/>
                    <a:pt x="992" y="740"/>
                  </a:cubicBezTo>
                  <a:cubicBezTo>
                    <a:pt x="993" y="741"/>
                    <a:pt x="993" y="741"/>
                    <a:pt x="993" y="741"/>
                  </a:cubicBezTo>
                  <a:cubicBezTo>
                    <a:pt x="993" y="741"/>
                    <a:pt x="993" y="741"/>
                    <a:pt x="993" y="741"/>
                  </a:cubicBezTo>
                  <a:cubicBezTo>
                    <a:pt x="994" y="744"/>
                    <a:pt x="994" y="746"/>
                    <a:pt x="992" y="748"/>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grpSp>
      <p:sp>
        <p:nvSpPr>
          <p:cNvPr id="9" name="Rectangle 8"/>
          <p:cNvSpPr/>
          <p:nvPr>
            <p:custDataLst>
              <p:tags r:id="rId2"/>
            </p:custDataLst>
          </p:nvPr>
        </p:nvSpPr>
        <p:spPr bwMode="auto">
          <a:xfrm>
            <a:off x="5333315" y="1695057"/>
            <a:ext cx="5591704" cy="4479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2" rIns="91383" bIns="45692" numCol="1" spcCol="0" rtlCol="0" anchor="t" anchorCtr="0" compatLnSpc="1">
            <a:prstTxWarp prst="textNoShape">
              <a:avLst/>
            </a:prstTxWarp>
          </a:bodyPr>
          <a:lstStyle/>
          <a:p>
            <a:pPr algn="ctr" defTabSz="913605" fontAlgn="base">
              <a:spcBef>
                <a:spcPct val="0"/>
              </a:spcBef>
              <a:spcAft>
                <a:spcPct val="0"/>
              </a:spcAft>
            </a:pPr>
            <a:r>
              <a:rPr lang="en-US" sz="2799" dirty="0">
                <a:ln>
                  <a:solidFill>
                    <a:srgbClr val="FFFFFF">
                      <a:alpha val="0"/>
                    </a:srgbClr>
                  </a:solidFill>
                </a:ln>
                <a:solidFill>
                  <a:srgbClr val="595959"/>
                </a:solidFill>
                <a:latin typeface="Segoe UI Light" pitchFamily="34" charset="0"/>
              </a:rPr>
              <a:t>Cluster of Compute Nodes</a:t>
            </a:r>
          </a:p>
        </p:txBody>
      </p:sp>
      <p:grpSp>
        <p:nvGrpSpPr>
          <p:cNvPr id="10" name="Group 9"/>
          <p:cNvGrpSpPr/>
          <p:nvPr/>
        </p:nvGrpSpPr>
        <p:grpSpPr>
          <a:xfrm>
            <a:off x="5528594" y="2294685"/>
            <a:ext cx="5201149" cy="3697058"/>
            <a:chOff x="6328612" y="2295216"/>
            <a:chExt cx="5202353" cy="3697914"/>
          </a:xfrm>
        </p:grpSpPr>
        <p:sp>
          <p:nvSpPr>
            <p:cNvPr id="11" name="Rectangle 10"/>
            <p:cNvSpPr/>
            <p:nvPr/>
          </p:nvSpPr>
          <p:spPr>
            <a:xfrm>
              <a:off x="632861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2" name="Rectangle 11"/>
            <p:cNvSpPr/>
            <p:nvPr/>
          </p:nvSpPr>
          <p:spPr bwMode="auto">
            <a:xfrm>
              <a:off x="642005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3" name="Rectangle 12"/>
            <p:cNvSpPr/>
            <p:nvPr/>
          </p:nvSpPr>
          <p:spPr>
            <a:xfrm>
              <a:off x="8111692"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4" name="Rectangle 13"/>
            <p:cNvSpPr/>
            <p:nvPr/>
          </p:nvSpPr>
          <p:spPr bwMode="auto">
            <a:xfrm>
              <a:off x="8203132"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5" name="Rectangle 14"/>
            <p:cNvSpPr/>
            <p:nvPr/>
          </p:nvSpPr>
          <p:spPr>
            <a:xfrm>
              <a:off x="9885045" y="2295216"/>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6" name="Rectangle 15"/>
            <p:cNvSpPr/>
            <p:nvPr/>
          </p:nvSpPr>
          <p:spPr bwMode="auto">
            <a:xfrm>
              <a:off x="9976485" y="2628637"/>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17" name="Rectangle 16"/>
            <p:cNvSpPr/>
            <p:nvPr/>
          </p:nvSpPr>
          <p:spPr>
            <a:xfrm>
              <a:off x="632861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8" name="Rectangle 17"/>
            <p:cNvSpPr/>
            <p:nvPr/>
          </p:nvSpPr>
          <p:spPr>
            <a:xfrm>
              <a:off x="8111692"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19" name="Rectangle 18"/>
            <p:cNvSpPr/>
            <p:nvPr/>
          </p:nvSpPr>
          <p:spPr>
            <a:xfrm>
              <a:off x="9885045" y="3595533"/>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0" name="Rectangle 19"/>
            <p:cNvSpPr/>
            <p:nvPr>
              <p:custDataLst>
                <p:tags r:id="rId5"/>
              </p:custDataLst>
            </p:nvPr>
          </p:nvSpPr>
          <p:spPr>
            <a:xfrm>
              <a:off x="632861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1" name="Rectangle 20"/>
            <p:cNvSpPr/>
            <p:nvPr/>
          </p:nvSpPr>
          <p:spPr>
            <a:xfrm>
              <a:off x="8111692"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2" name="Rectangle 21"/>
            <p:cNvSpPr/>
            <p:nvPr/>
          </p:nvSpPr>
          <p:spPr>
            <a:xfrm>
              <a:off x="9885045" y="4895850"/>
              <a:ext cx="1645920" cy="1097280"/>
            </a:xfrm>
            <a:prstGeom prst="rect">
              <a:avLst/>
            </a:prstGeom>
            <a:solidFill>
              <a:schemeClr val="accent2"/>
            </a:solidFill>
            <a:ln w="9525" cap="flat" cmpd="sng" algn="ctr">
              <a:noFill/>
              <a:prstDash val="solid"/>
            </a:ln>
            <a:effectLst/>
          </p:spPr>
          <p:txBody>
            <a:bodyPr rtlCol="0" anchor="t" anchorCtr="0"/>
            <a:lstStyle/>
            <a:p>
              <a:pPr algn="ctr" defTabSz="1218692"/>
              <a:r>
                <a:rPr lang="en-US" sz="1500" dirty="0">
                  <a:ln>
                    <a:solidFill>
                      <a:srgbClr val="FFFFFF">
                        <a:alpha val="0"/>
                      </a:srgbClr>
                    </a:solidFill>
                  </a:ln>
                  <a:solidFill>
                    <a:srgbClr val="FFFFFF">
                      <a:alpha val="99000"/>
                    </a:srgbClr>
                  </a:solidFill>
                  <a:ea typeface="Segoe UI" pitchFamily="34" charset="0"/>
                  <a:cs typeface="Segoe UI" pitchFamily="34" charset="0"/>
                </a:rPr>
                <a:t>Compute Node</a:t>
              </a:r>
            </a:p>
          </p:txBody>
        </p:sp>
        <p:sp>
          <p:nvSpPr>
            <p:cNvPr id="23" name="Rectangle 22"/>
            <p:cNvSpPr/>
            <p:nvPr/>
          </p:nvSpPr>
          <p:spPr bwMode="auto">
            <a:xfrm>
              <a:off x="642005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4" name="Rectangle 23"/>
            <p:cNvSpPr/>
            <p:nvPr/>
          </p:nvSpPr>
          <p:spPr bwMode="auto">
            <a:xfrm>
              <a:off x="8203132"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5" name="Rectangle 24"/>
            <p:cNvSpPr/>
            <p:nvPr/>
          </p:nvSpPr>
          <p:spPr bwMode="auto">
            <a:xfrm>
              <a:off x="9976485" y="3928954"/>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6" name="Rectangle 25"/>
            <p:cNvSpPr/>
            <p:nvPr>
              <p:custDataLst>
                <p:tags r:id="rId6"/>
              </p:custDataLst>
            </p:nvPr>
          </p:nvSpPr>
          <p:spPr bwMode="auto">
            <a:xfrm>
              <a:off x="642005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7" name="Rectangle 26"/>
            <p:cNvSpPr/>
            <p:nvPr/>
          </p:nvSpPr>
          <p:spPr bwMode="auto">
            <a:xfrm>
              <a:off x="8203132"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sp>
          <p:nvSpPr>
            <p:cNvPr id="28" name="Rectangle 27"/>
            <p:cNvSpPr/>
            <p:nvPr/>
          </p:nvSpPr>
          <p:spPr bwMode="auto">
            <a:xfrm>
              <a:off x="9976485" y="5229271"/>
              <a:ext cx="1463040" cy="326436"/>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400" dirty="0">
                  <a:ln>
                    <a:solidFill>
                      <a:srgbClr val="FFFFFF">
                        <a:alpha val="0"/>
                      </a:srgbClr>
                    </a:solidFill>
                  </a:ln>
                  <a:solidFill>
                    <a:srgbClr val="595959"/>
                  </a:solidFill>
                </a:rPr>
                <a:t>Application</a:t>
              </a:r>
            </a:p>
          </p:txBody>
        </p:sp>
      </p:grpSp>
      <p:sp>
        <p:nvSpPr>
          <p:cNvPr id="29" name="Freeform 34"/>
          <p:cNvSpPr>
            <a:spLocks noEditPoints="1"/>
          </p:cNvSpPr>
          <p:nvPr/>
        </p:nvSpPr>
        <p:spPr bwMode="auto">
          <a:xfrm>
            <a:off x="6607502"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0" name="Freeform 34"/>
          <p:cNvSpPr>
            <a:spLocks noEditPoints="1"/>
          </p:cNvSpPr>
          <p:nvPr/>
        </p:nvSpPr>
        <p:spPr bwMode="auto">
          <a:xfrm>
            <a:off x="8402434"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1" name="Freeform 34"/>
          <p:cNvSpPr>
            <a:spLocks noEditPoints="1"/>
          </p:cNvSpPr>
          <p:nvPr/>
        </p:nvSpPr>
        <p:spPr bwMode="auto">
          <a:xfrm>
            <a:off x="10208513" y="2994606"/>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2" name="Freeform 34"/>
          <p:cNvSpPr>
            <a:spLocks noEditPoints="1"/>
          </p:cNvSpPr>
          <p:nvPr/>
        </p:nvSpPr>
        <p:spPr bwMode="auto">
          <a:xfrm>
            <a:off x="6607502"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3" name="Freeform 34"/>
          <p:cNvSpPr>
            <a:spLocks noEditPoints="1"/>
          </p:cNvSpPr>
          <p:nvPr/>
        </p:nvSpPr>
        <p:spPr bwMode="auto">
          <a:xfrm>
            <a:off x="8402434"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4" name="Freeform 34"/>
          <p:cNvSpPr>
            <a:spLocks noEditPoints="1"/>
          </p:cNvSpPr>
          <p:nvPr/>
        </p:nvSpPr>
        <p:spPr bwMode="auto">
          <a:xfrm>
            <a:off x="10208513" y="4287847"/>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5" name="Freeform 34"/>
          <p:cNvSpPr>
            <a:spLocks noEditPoints="1"/>
          </p:cNvSpPr>
          <p:nvPr/>
        </p:nvSpPr>
        <p:spPr bwMode="auto">
          <a:xfrm>
            <a:off x="6607502"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6" name="Freeform 34"/>
          <p:cNvSpPr>
            <a:spLocks noEditPoints="1"/>
          </p:cNvSpPr>
          <p:nvPr/>
        </p:nvSpPr>
        <p:spPr bwMode="auto">
          <a:xfrm>
            <a:off x="8402434"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sp>
        <p:nvSpPr>
          <p:cNvPr id="37" name="Freeform 34"/>
          <p:cNvSpPr>
            <a:spLocks noEditPoints="1"/>
          </p:cNvSpPr>
          <p:nvPr/>
        </p:nvSpPr>
        <p:spPr bwMode="auto">
          <a:xfrm>
            <a:off x="10208513" y="5581089"/>
            <a:ext cx="364188" cy="35737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bg1"/>
          </a:solidFill>
          <a:ln>
            <a:noFill/>
          </a:ln>
        </p:spPr>
        <p:txBody>
          <a:bodyPr vert="horz" wrap="square" lIns="91419" tIns="45709" rIns="91419" bIns="45709" numCol="1" anchor="t" anchorCtr="0" compatLnSpc="1">
            <a:prstTxWarp prst="textNoShape">
              <a:avLst/>
            </a:prstTxWarp>
          </a:bodyPr>
          <a:lstStyle/>
          <a:p>
            <a:endParaRPr lang="en-US" dirty="0">
              <a:solidFill>
                <a:srgbClr val="000000"/>
              </a:solidFill>
            </a:endParaRPr>
          </a:p>
        </p:txBody>
      </p:sp>
      <p:cxnSp>
        <p:nvCxnSpPr>
          <p:cNvPr id="38" name="Elbow Connector 37"/>
          <p:cNvCxnSpPr/>
          <p:nvPr/>
        </p:nvCxnSpPr>
        <p:spPr>
          <a:xfrm rot="16200000" flipH="1">
            <a:off x="6327487"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flipH="1" flipV="1">
            <a:off x="6240113"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6327487"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5400000" flipH="1" flipV="1">
            <a:off x="6240113"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8110224"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8022850"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8110224"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flipH="1" flipV="1">
            <a:off x="8022850"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9926268" y="2856249"/>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5400000" flipH="1" flipV="1">
            <a:off x="9838894" y="3228189"/>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9926268" y="4161343"/>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9838894" y="4533283"/>
            <a:ext cx="345047" cy="365682"/>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H="1">
            <a:off x="6327487"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6200000" flipH="1">
            <a:off x="8105270"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6200000" flipH="1">
            <a:off x="9926268" y="5459375"/>
            <a:ext cx="170293" cy="365677"/>
          </a:xfrm>
          <a:prstGeom prst="bentConnector2">
            <a:avLst/>
          </a:prstGeom>
          <a:ln w="25400">
            <a:solidFill>
              <a:schemeClr val="accent6">
                <a:lumMod val="7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52"/>
          <p:cNvSpPr/>
          <p:nvPr>
            <p:custDataLst>
              <p:tags r:id="rId3"/>
            </p:custDataLst>
          </p:nvPr>
        </p:nvSpPr>
        <p:spPr bwMode="auto">
          <a:xfrm>
            <a:off x="2169656" y="3020631"/>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1. Submit work</a:t>
            </a:r>
          </a:p>
        </p:txBody>
      </p:sp>
      <p:sp>
        <p:nvSpPr>
          <p:cNvPr id="54" name="Right Arrow 53"/>
          <p:cNvSpPr/>
          <p:nvPr>
            <p:custDataLst>
              <p:tags r:id="rId4"/>
            </p:custDataLst>
          </p:nvPr>
        </p:nvSpPr>
        <p:spPr bwMode="auto">
          <a:xfrm flipH="1">
            <a:off x="2158230" y="4300494"/>
            <a:ext cx="3016822" cy="54851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15" tIns="45707" rIns="91415" bIns="45707" numCol="1" rtlCol="0" anchor="ctr" anchorCtr="0" compatLnSpc="1">
            <a:prstTxWarp prst="textNoShape">
              <a:avLst/>
            </a:prstTxWarp>
          </a:bodyPr>
          <a:lstStyle/>
          <a:p>
            <a:pPr algn="ctr" defTabSz="913916" fontAlgn="base">
              <a:spcBef>
                <a:spcPct val="0"/>
              </a:spcBef>
              <a:spcAft>
                <a:spcPct val="0"/>
              </a:spcAft>
            </a:pPr>
            <a:r>
              <a:rPr lang="en-US" sz="1200" dirty="0">
                <a:ln>
                  <a:solidFill>
                    <a:srgbClr val="FFFFFF">
                      <a:alpha val="0"/>
                    </a:srgbClr>
                  </a:solidFill>
                </a:ln>
                <a:solidFill>
                  <a:srgbClr val="FFFFFF">
                    <a:alpha val="99000"/>
                  </a:srgbClr>
                </a:solidFill>
              </a:rPr>
              <a:t>2. Get results</a:t>
            </a:r>
          </a:p>
        </p:txBody>
      </p:sp>
    </p:spTree>
    <p:extLst>
      <p:ext uri="{BB962C8B-B14F-4D97-AF65-F5344CB8AC3E}">
        <p14:creationId xmlns:p14="http://schemas.microsoft.com/office/powerpoint/2010/main" val="2450469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righ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yzwRlDCpTku6RyKlo85pH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7wtMug0OP0ypXkl9kNvYs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T1A2uGqLU.NzOflBLMiN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jPuP8eFJrEWF8uoob1LT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GWNdxSeqkWcOTeQ22_k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gxVoEiW.UyW4fWvD2Fu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infSDocFBEWjwPbeWZGI.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nt4lAs.WEGRDjJYAxKal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7qBiE79EkKgCGqeZ2cJ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XNJWuXH9EybhQcjaKoAjA"/>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3.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themeOverride>
</file>

<file path=docProps/app.xml><?xml version="1.0" encoding="utf-8"?>
<Properties xmlns="http://schemas.openxmlformats.org/officeDocument/2006/extended-properties" xmlns:vt="http://schemas.openxmlformats.org/officeDocument/2006/docPropsVTypes">
  <TotalTime>923</TotalTime>
  <Words>1385</Words>
  <Application>Microsoft Office PowerPoint</Application>
  <PresentationFormat>Widescreen</PresentationFormat>
  <Paragraphs>261</Paragraphs>
  <Slides>27</Slides>
  <Notes>14</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27</vt:i4>
      </vt:variant>
    </vt:vector>
  </HeadingPairs>
  <TitlesOfParts>
    <vt:vector size="49" baseType="lpstr">
      <vt:lpstr>Segoe</vt:lpstr>
      <vt:lpstr>Segoe  </vt:lpstr>
      <vt:lpstr>Algerian</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Metro_Template_Light_16x9</vt:lpstr>
      <vt:lpstr>Metro Template Colored Titles Segoe UI 16x9</vt:lpstr>
      <vt:lpstr>Running HPC Server in Windows Azure</vt:lpstr>
      <vt:lpstr>Running HPC Server in Windows Azure</vt:lpstr>
      <vt:lpstr>Agenda</vt:lpstr>
      <vt:lpstr>Microsoft HPC Scenarios</vt:lpstr>
      <vt:lpstr>HPC Components (On Premises View)</vt:lpstr>
      <vt:lpstr>Examples of Azure HPC Workloads </vt:lpstr>
      <vt:lpstr>Embarrassingly Parallel Apps An illustration</vt:lpstr>
      <vt:lpstr>Tightly Coupled App (MPI) An illustration</vt:lpstr>
      <vt:lpstr>IO Intensive Applications An illustration</vt:lpstr>
      <vt:lpstr>PowerPoint Presentation</vt:lpstr>
      <vt:lpstr>Cluster Setup Steps</vt:lpstr>
      <vt:lpstr>Setup steps </vt:lpstr>
      <vt:lpstr>Deploying code to Cluster Steps</vt:lpstr>
      <vt:lpstr>Creating a package</vt:lpstr>
      <vt:lpstr>Uploading to blob storage</vt:lpstr>
      <vt:lpstr>Distributing and syncing package updates</vt:lpstr>
      <vt:lpstr>Send commands to cluster</vt:lpstr>
      <vt:lpstr>MATLAB demo</vt:lpstr>
      <vt:lpstr>Minimum of Rosenbrock Banana Function</vt:lpstr>
      <vt:lpstr>Function visualization</vt:lpstr>
      <vt:lpstr>Demo steps</vt:lpstr>
      <vt:lpstr>R-Python demo</vt:lpstr>
      <vt:lpstr>Find out the percentage of the 100 most popular names in the US which are given to newborns</vt:lpstr>
      <vt:lpstr>Plot visualization</vt:lpstr>
      <vt:lpstr>Demo steps</vt:lpstr>
      <vt:lpstr>Using HPC in the Cloud</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61</cp:revision>
  <dcterms:created xsi:type="dcterms:W3CDTF">2013-08-21T10:51:45Z</dcterms:created>
  <dcterms:modified xsi:type="dcterms:W3CDTF">2013-10-10T21:30:29Z</dcterms:modified>
</cp:coreProperties>
</file>